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76" r:id="rId2"/>
  </p:sldMasterIdLst>
  <p:notesMasterIdLst>
    <p:notesMasterId r:id="rId31"/>
  </p:notesMasterIdLst>
  <p:handoutMasterIdLst>
    <p:handoutMasterId r:id="rId32"/>
  </p:handoutMasterIdLst>
  <p:sldIdLst>
    <p:sldId id="409" r:id="rId3"/>
    <p:sldId id="383" r:id="rId4"/>
    <p:sldId id="384" r:id="rId5"/>
    <p:sldId id="420" r:id="rId6"/>
    <p:sldId id="421" r:id="rId7"/>
    <p:sldId id="422" r:id="rId8"/>
    <p:sldId id="423" r:id="rId9"/>
    <p:sldId id="424" r:id="rId10"/>
    <p:sldId id="411" r:id="rId11"/>
    <p:sldId id="441" r:id="rId12"/>
    <p:sldId id="443" r:id="rId13"/>
    <p:sldId id="444" r:id="rId14"/>
    <p:sldId id="445" r:id="rId15"/>
    <p:sldId id="446" r:id="rId16"/>
    <p:sldId id="447" r:id="rId17"/>
    <p:sldId id="416" r:id="rId18"/>
    <p:sldId id="430" r:id="rId19"/>
    <p:sldId id="432" r:id="rId20"/>
    <p:sldId id="419" r:id="rId21"/>
    <p:sldId id="433" r:id="rId22"/>
    <p:sldId id="439" r:id="rId23"/>
    <p:sldId id="440" r:id="rId24"/>
    <p:sldId id="434" r:id="rId25"/>
    <p:sldId id="436" r:id="rId26"/>
    <p:sldId id="405" r:id="rId27"/>
    <p:sldId id="404" r:id="rId28"/>
    <p:sldId id="368" r:id="rId29"/>
    <p:sldId id="406" r:id="rId30"/>
  </p:sldIdLst>
  <p:sldSz cx="9144000" cy="6858000" type="screen4x3"/>
  <p:notesSz cx="6797675" cy="987425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FEA8"/>
    <a:srgbClr val="119A0A"/>
    <a:srgbClr val="F14421"/>
    <a:srgbClr val="FFFF99"/>
    <a:srgbClr val="CC0000"/>
    <a:srgbClr val="9D0760"/>
    <a:srgbClr val="030355"/>
    <a:srgbClr val="1E099B"/>
    <a:srgbClr val="9A220A"/>
    <a:srgbClr val="3231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76" autoAdjust="0"/>
    <p:restoredTop sz="90932" autoAdjust="0"/>
  </p:normalViewPr>
  <p:slideViewPr>
    <p:cSldViewPr>
      <p:cViewPr varScale="1">
        <p:scale>
          <a:sx n="101" d="100"/>
          <a:sy n="101" d="100"/>
        </p:scale>
        <p:origin x="165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0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 altLang="zh-TW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8C9AC146-5805-483A-A5A3-AA720AF8C03F}" type="datetimeFigureOut">
              <a:rPr lang="zh-TW" altLang="en-US"/>
              <a:pPr/>
              <a:t>2023/4/14</a:t>
            </a:fld>
            <a:endParaRPr lang="en-US" altLang="zh-TW"/>
          </a:p>
        </p:txBody>
      </p:sp>
      <p:sp>
        <p:nvSpPr>
          <p:cNvPr id="144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 altLang="zh-TW"/>
          </a:p>
        </p:txBody>
      </p:sp>
      <p:sp>
        <p:nvSpPr>
          <p:cNvPr id="144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DB375234-16F2-46A4-9675-16CE5A92F441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55177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9FE49-E243-45EA-BFDC-6C11F6A351B6}" type="datetimeFigureOut">
              <a:rPr lang="zh-TW" altLang="en-US" smtClean="0"/>
              <a:t>2023/4/14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93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B254D-4E19-419E-9FBB-693C2AB6E49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3203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B254D-4E19-419E-9FBB-693C2AB6E491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5872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B254D-4E19-419E-9FBB-693C2AB6E491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0497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228600" y="3200400"/>
            <a:ext cx="8763000" cy="13414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TW" altLang="zh-TW"/>
          </a:p>
        </p:txBody>
      </p:sp>
      <p:pic>
        <p:nvPicPr>
          <p:cNvPr id="5" name="Picture 3" descr="ANABNR2"/>
          <p:cNvPicPr>
            <a:picLocks noChangeAspect="1" noChangeArrowheads="1"/>
          </p:cNvPicPr>
          <p:nvPr/>
        </p:nvPicPr>
        <p:blipFill>
          <a:blip r:embed="rId2" cstate="print"/>
          <a:srcRect l="-900" t="-1314" r="-2" b="-36961"/>
          <a:stretch>
            <a:fillRect/>
          </a:stretch>
        </p:blipFill>
        <p:spPr bwMode="auto">
          <a:xfrm>
            <a:off x="533400" y="3200400"/>
            <a:ext cx="84582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hidden">
          <a:xfrm>
            <a:off x="795338" y="2895600"/>
            <a:ext cx="304800" cy="9906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TW" altLang="zh-TW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143000" y="1981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 altLang="en-US" noProof="0"/>
              <a:t>按一下以編輯母片標題樣式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038350" y="4351338"/>
            <a:ext cx="6400800" cy="1371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400" smtClean="0"/>
            </a:lvl1pPr>
          </a:lstStyle>
          <a:p>
            <a:pPr>
              <a:defRPr/>
            </a:pPr>
            <a:fld id="{CE957460-6479-4157-94EA-77E46422C5E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C1219-627A-4B56-A7FF-223EB8143E09}" type="slidenum">
              <a:rPr lang="en-US" altLang="zh-TW"/>
              <a:pPr>
                <a:defRPr/>
              </a:pPr>
              <a:t>‹#›</a:t>
            </a:fld>
            <a:endParaRPr lang="en-US" altLang="zh-TW" sz="14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96100" y="838200"/>
            <a:ext cx="1943100" cy="537845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066800" y="838200"/>
            <a:ext cx="5676900" cy="537845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0D1F6-7692-466F-801E-FA5AAA64D65E}" type="slidenum">
              <a:rPr lang="en-US" altLang="zh-TW"/>
              <a:pPr>
                <a:defRPr/>
              </a:pPr>
              <a:t>‹#›</a:t>
            </a:fld>
            <a:endParaRPr lang="en-US" altLang="zh-TW" sz="14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標題及文字在物件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066800" y="2101850"/>
            <a:ext cx="7772400" cy="1981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066800" y="4235450"/>
            <a:ext cx="7772400" cy="1981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1066800" y="6413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429000" y="64135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229600" y="6413500"/>
            <a:ext cx="914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DD83A-13ED-40EC-972D-632C59C0EA07}" type="slidenum">
              <a:rPr lang="en-US" altLang="zh-TW"/>
              <a:pPr>
                <a:defRPr/>
              </a:pPr>
              <a:t>‹#›</a:t>
            </a:fld>
            <a:endParaRPr lang="en-US" altLang="zh-TW" sz="1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1066800" y="6413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429000" y="64135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229600" y="6413500"/>
            <a:ext cx="914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1E59E-6EE0-47AA-8EA1-02F70AB1DA5A}" type="slidenum">
              <a:rPr lang="en-US" altLang="zh-TW"/>
              <a:pPr>
                <a:defRPr/>
              </a:pPr>
              <a:t>‹#›</a:t>
            </a:fld>
            <a:endParaRPr lang="en-US" altLang="zh-TW" sz="1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1066800" y="6413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429000" y="64135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229600" y="6413500"/>
            <a:ext cx="914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1CE8F-86C5-411E-A35C-9806EFD5D8AA}" type="slidenum">
              <a:rPr lang="en-US" altLang="zh-TW"/>
              <a:pPr>
                <a:defRPr/>
              </a:pPr>
              <a:t>‹#›</a:t>
            </a:fld>
            <a:endParaRPr lang="en-US" altLang="zh-TW" sz="1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1658938" y="1600200"/>
            <a:ext cx="6837362" cy="3200400"/>
            <a:chOff x="1045" y="1008"/>
            <a:chExt cx="4307" cy="2016"/>
          </a:xfrm>
        </p:grpSpPr>
        <p:sp>
          <p:nvSpPr>
            <p:cNvPr id="5123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0" lang="zh-TW" altLang="zh-TW">
                <a:solidFill>
                  <a:srgbClr val="000000"/>
                </a:solidFill>
              </a:endParaRPr>
            </a:p>
          </p:txBody>
        </p:sp>
        <p:sp>
          <p:nvSpPr>
            <p:cNvPr id="5124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0" lang="zh-TW" altLang="zh-TW">
                <a:solidFill>
                  <a:srgbClr val="000000"/>
                </a:solidFill>
              </a:endParaRPr>
            </a:p>
          </p:txBody>
        </p:sp>
        <p:sp>
          <p:nvSpPr>
            <p:cNvPr id="5125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0" lang="zh-TW" altLang="zh-TW">
                <a:solidFill>
                  <a:srgbClr val="000000"/>
                </a:solidFill>
              </a:endParaRPr>
            </a:p>
          </p:txBody>
        </p:sp>
        <p:sp>
          <p:nvSpPr>
            <p:cNvPr id="5126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0" lang="zh-TW" altLang="zh-TW">
                <a:solidFill>
                  <a:srgbClr val="000000"/>
                </a:solidFill>
              </a:endParaRPr>
            </a:p>
          </p:txBody>
        </p:sp>
        <p:sp>
          <p:nvSpPr>
            <p:cNvPr id="5127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0" lang="zh-TW" altLang="zh-TW">
                <a:solidFill>
                  <a:srgbClr val="000000"/>
                </a:solidFill>
              </a:endParaRPr>
            </a:p>
          </p:txBody>
        </p:sp>
        <p:sp>
          <p:nvSpPr>
            <p:cNvPr id="5128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0" lang="zh-TW" altLang="zh-TW">
                <a:solidFill>
                  <a:srgbClr val="000000"/>
                </a:solidFill>
              </a:endParaRPr>
            </a:p>
          </p:txBody>
        </p:sp>
      </p:grpSp>
      <p:sp>
        <p:nvSpPr>
          <p:cNvPr id="5129" name="Rectangle 9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131" name="Rectangle 1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C65DB90-0631-458C-AC9D-337302C8AE2F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pPr lvl="0"/>
            <a:r>
              <a:rPr lang="zh-TW" altLang="en-US" noProof="0"/>
              <a:t>按一下以編輯母片標題樣式</a:t>
            </a:r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505200"/>
            <a:ext cx="6400800" cy="1752600"/>
          </a:xfr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zh-TW" altLang="en-US" noProof="0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2284376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96B2E8-D706-4674-9A29-0BEF570891E3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107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FFBE5C-2006-41F6-88D9-61CAE7D71C73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588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8A52B-B8B4-4FE5-A4A6-D642AC028982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285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B6D440-A84B-4895-97FB-6B4A0DBB8EB1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940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19D8A-B908-44B7-8050-3860DEA0545F}" type="slidenum">
              <a:rPr lang="en-US" altLang="zh-TW"/>
              <a:pPr>
                <a:defRPr/>
              </a:pPr>
              <a:t>‹#›</a:t>
            </a:fld>
            <a:endParaRPr lang="en-US" altLang="zh-TW" sz="140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272D4D-0B3D-4EE1-9024-1712728ACC86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802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584FD5-4171-43EE-BD50-6BB8243CB8CA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769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4BAF81-DB92-41B9-B23A-6DB39895361B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006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615FA2-447F-4C85-AC1B-35EBDD7D34FE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34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5E1ACE-434E-48BA-BFF7-328DA3498F14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6066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628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628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22EFF9-6147-4B2D-89CD-FF6E89D902A9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0619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>
              <a:solidFill>
                <a:srgbClr val="000000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0496363-E928-4155-B9F8-BC7E90BB596F}" type="slidenum">
              <a:rPr lang="en-US" altLang="zh-TW">
                <a:solidFill>
                  <a:srgbClr val="000000"/>
                </a:solidFill>
              </a:rPr>
              <a:pPr/>
              <a:t>‹#›</a:t>
            </a:fld>
            <a:endParaRPr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3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A4FA5-72BC-43D9-9A16-6B3B9EFC9967}" type="slidenum">
              <a:rPr lang="en-US" altLang="zh-TW"/>
              <a:pPr>
                <a:defRPr/>
              </a:pPr>
              <a:t>‹#›</a:t>
            </a:fld>
            <a:endParaRPr lang="en-US" altLang="zh-TW" sz="14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0B22D-F2E1-47FB-8791-B46021114F32}" type="slidenum">
              <a:rPr lang="en-US" altLang="zh-TW"/>
              <a:pPr>
                <a:defRPr/>
              </a:pPr>
              <a:t>‹#›</a:t>
            </a:fld>
            <a:endParaRPr lang="en-US" altLang="zh-TW" sz="14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C9BD6-F48F-41B3-BD2D-9573B6A0155B}" type="slidenum">
              <a:rPr lang="en-US" altLang="zh-TW"/>
              <a:pPr>
                <a:defRPr/>
              </a:pPr>
              <a:t>‹#›</a:t>
            </a:fld>
            <a:endParaRPr lang="en-US" altLang="zh-TW" sz="14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B7C4A-8C49-4FB8-98EC-D907ECD5EC92}" type="slidenum">
              <a:rPr lang="en-US" altLang="zh-TW"/>
              <a:pPr>
                <a:defRPr/>
              </a:pPr>
              <a:t>‹#›</a:t>
            </a:fld>
            <a:endParaRPr lang="en-US" altLang="zh-TW" sz="14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EF319-FDF9-4907-AD30-1F0C135CC31B}" type="slidenum">
              <a:rPr lang="en-US" altLang="zh-TW"/>
              <a:pPr>
                <a:defRPr/>
              </a:pPr>
              <a:t>‹#›</a:t>
            </a:fld>
            <a:endParaRPr lang="en-US" altLang="zh-TW" sz="14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5CF5D-1CA9-48CA-9538-814F7F824FA8}" type="slidenum">
              <a:rPr lang="en-US" altLang="zh-TW"/>
              <a:pPr>
                <a:defRPr/>
              </a:pPr>
              <a:t>‹#›</a:t>
            </a:fld>
            <a:endParaRPr lang="en-US" altLang="zh-TW" sz="14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07B7D-B380-4EE5-BF37-BDF18F6A2294}" type="slidenum">
              <a:rPr lang="en-US" altLang="zh-TW"/>
              <a:pPr>
                <a:defRPr/>
              </a:pPr>
              <a:t>‹#›</a:t>
            </a:fld>
            <a:endParaRPr lang="en-US" altLang="zh-TW" sz="14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hidden">
          <a:xfrm>
            <a:off x="152400" y="0"/>
            <a:ext cx="1447800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TW" altLang="zh-TW"/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hidden">
          <a:xfrm>
            <a:off x="1676400" y="0"/>
            <a:ext cx="7467600" cy="12192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TW" altLang="zh-TW"/>
          </a:p>
        </p:txBody>
      </p:sp>
      <p:sp>
        <p:nvSpPr>
          <p:cNvPr id="1028" name="Rectangle 4" descr="Stationery"/>
          <p:cNvSpPr>
            <a:spLocks noChangeArrowheads="1"/>
          </p:cNvSpPr>
          <p:nvPr/>
        </p:nvSpPr>
        <p:spPr bwMode="auto">
          <a:xfrm>
            <a:off x="457200" y="0"/>
            <a:ext cx="1219200" cy="762000"/>
          </a:xfrm>
          <a:prstGeom prst="rect">
            <a:avLst/>
          </a:prstGeom>
          <a:blipFill dpi="0" rotWithShape="0">
            <a:blip r:embed="rId16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TW" altLang="zh-TW"/>
          </a:p>
        </p:txBody>
      </p:sp>
      <p:sp>
        <p:nvSpPr>
          <p:cNvPr id="1029" name="Rectangle 5" descr="Stationery"/>
          <p:cNvSpPr>
            <a:spLocks noChangeArrowheads="1"/>
          </p:cNvSpPr>
          <p:nvPr/>
        </p:nvSpPr>
        <p:spPr bwMode="auto">
          <a:xfrm>
            <a:off x="0" y="0"/>
            <a:ext cx="457200" cy="6858000"/>
          </a:xfrm>
          <a:prstGeom prst="rect">
            <a:avLst/>
          </a:prstGeom>
          <a:blipFill dpi="0" rotWithShape="0">
            <a:blip r:embed="rId16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TW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838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4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1033" name="Picture 9" descr="anabnr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228725" y="0"/>
            <a:ext cx="7915275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304800" y="457200"/>
            <a:ext cx="2514600" cy="304800"/>
          </a:xfrm>
          <a:prstGeom prst="rect">
            <a:avLst/>
          </a:prstGeom>
          <a:solidFill>
            <a:schemeClr val="accent2">
              <a:alpha val="50195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TW" altLang="zh-TW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B49B358-4CC0-48C5-91B5-BB07A7E495FC}" type="slidenum">
              <a:rPr lang="en-US" altLang="zh-TW"/>
              <a:pPr>
                <a:defRPr/>
              </a:pPr>
              <a:t>‹#›</a:t>
            </a:fld>
            <a:endParaRPr lang="en-US" altLang="zh-TW" sz="1400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10185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1027113" indent="-4556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370013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712913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1071563" y="304800"/>
            <a:ext cx="7615237" cy="1106488"/>
            <a:chOff x="675" y="192"/>
            <a:chExt cx="4797" cy="697"/>
          </a:xfrm>
        </p:grpSpPr>
        <p:sp>
          <p:nvSpPr>
            <p:cNvPr id="4099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0" lang="zh-TW" altLang="zh-TW">
                <a:solidFill>
                  <a:srgbClr val="000000"/>
                </a:solidFill>
              </a:endParaRPr>
            </a:p>
          </p:txBody>
        </p:sp>
        <p:sp>
          <p:nvSpPr>
            <p:cNvPr id="4100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0" lang="zh-TW" altLang="zh-TW">
                <a:solidFill>
                  <a:srgbClr val="000000"/>
                </a:solidFill>
              </a:endParaRPr>
            </a:p>
          </p:txBody>
        </p:sp>
        <p:sp>
          <p:nvSpPr>
            <p:cNvPr id="4101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0" lang="zh-TW" altLang="zh-TW">
                <a:solidFill>
                  <a:srgbClr val="000000"/>
                </a:solidFill>
              </a:endParaRPr>
            </a:p>
          </p:txBody>
        </p:sp>
        <p:sp>
          <p:nvSpPr>
            <p:cNvPr id="4102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0" lang="zh-TW" altLang="zh-TW">
                <a:solidFill>
                  <a:srgbClr val="000000"/>
                </a:solidFill>
              </a:endParaRPr>
            </a:p>
          </p:txBody>
        </p:sp>
        <p:sp>
          <p:nvSpPr>
            <p:cNvPr id="4103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0" lang="zh-TW" altLang="zh-TW">
                <a:solidFill>
                  <a:srgbClr val="000000"/>
                </a:solidFill>
              </a:endParaRPr>
            </a:p>
          </p:txBody>
        </p:sp>
      </p:grpSp>
      <p:sp>
        <p:nvSpPr>
          <p:cNvPr id="410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000"/>
            </a:lvl1pPr>
          </a:lstStyle>
          <a:p>
            <a:endParaRPr lang="en-US" altLang="zh-TW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/>
            </a:lvl1pPr>
          </a:lstStyle>
          <a:p>
            <a:endParaRPr lang="en-US" altLang="zh-TW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000"/>
            </a:lvl1pPr>
          </a:lstStyle>
          <a:p>
            <a:fld id="{5A52A15D-0465-4924-B368-B0B7B2462913}" type="slidenum">
              <a:rPr lang="en-US" altLang="zh-TW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zh-TW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19088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kumimoji="1" sz="38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l" rtl="0" fontAlgn="base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l" rtl="0" fontAlgn="base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l" rtl="0" fontAlgn="base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8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¡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7A1BED6-C162-4B77-A3F2-C435E2FEF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" y="0"/>
            <a:ext cx="9141937" cy="6858000"/>
          </a:xfrm>
          <a:prstGeom prst="rect">
            <a:avLst/>
          </a:prstGeom>
        </p:spPr>
      </p:pic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59531" y="2348880"/>
            <a:ext cx="8424936" cy="3500462"/>
          </a:xfrm>
          <a:effectLst>
            <a:glow rad="127000">
              <a:schemeClr val="accent1">
                <a:alpha val="44000"/>
              </a:schemeClr>
            </a:glow>
          </a:effectLst>
        </p:spPr>
        <p:txBody>
          <a:bodyPr/>
          <a:lstStyle/>
          <a:p>
            <a:pPr algn="ctr">
              <a:lnSpc>
                <a:spcPts val="10000"/>
              </a:lnSpc>
            </a:pPr>
            <a:r>
              <a:rPr lang="en-US" altLang="zh-TW" sz="6000" b="1" dirty="0">
                <a:solidFill>
                  <a:schemeClr val="accent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111</a:t>
            </a:r>
            <a:r>
              <a:rPr lang="zh-TW" altLang="en-US" sz="6000" b="1" dirty="0">
                <a:solidFill>
                  <a:schemeClr val="accent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學年度第一學期</a:t>
            </a:r>
            <a:br>
              <a:rPr lang="zh-TW" altLang="en-US" sz="6000" b="1" dirty="0">
                <a:solidFill>
                  <a:schemeClr val="accent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b="1" dirty="0">
                <a:solidFill>
                  <a:schemeClr val="accent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期末校務會議</a:t>
            </a:r>
            <a:br>
              <a:rPr lang="zh-TW" altLang="en-US" sz="6000" b="1" dirty="0">
                <a:solidFill>
                  <a:schemeClr val="accent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000" b="1" dirty="0">
                <a:solidFill>
                  <a:schemeClr val="accent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總務處報告</a:t>
            </a:r>
          </a:p>
        </p:txBody>
      </p:sp>
    </p:spTree>
    <p:extLst>
      <p:ext uri="{BB962C8B-B14F-4D97-AF65-F5344CB8AC3E}">
        <p14:creationId xmlns:p14="http://schemas.microsoft.com/office/powerpoint/2010/main" val="2424066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2">
            <a:extLst>
              <a:ext uri="{FF2B5EF4-FFF2-40B4-BE49-F238E27FC236}">
                <a16:creationId xmlns:a16="http://schemas.microsoft.com/office/drawing/2014/main" id="{9037255E-211E-4248-8491-E20E340F6238}"/>
              </a:ext>
            </a:extLst>
          </p:cNvPr>
          <p:cNvSpPr txBox="1">
            <a:spLocks/>
          </p:cNvSpPr>
          <p:nvPr/>
        </p:nvSpPr>
        <p:spPr bwMode="auto">
          <a:xfrm>
            <a:off x="467544" y="-210005"/>
            <a:ext cx="834846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en-US" altLang="zh-TW" b="1" kern="1200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  <a:t>8.</a:t>
            </a:r>
            <a:r>
              <a:rPr lang="zh-TW" altLang="en-US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  <a:t> 原住民部落大學課程教材</a:t>
            </a:r>
            <a:endParaRPr lang="zh-TW" altLang="en-US" b="1" kern="1200" dirty="0">
              <a:solidFill>
                <a:srgbClr val="2A3D7A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838177B-5F0B-42C9-B02A-78EB7EAE2A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3323111" cy="249289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F1B3DF2-A251-4535-BD1E-27BBADB5AB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068960"/>
            <a:ext cx="4019016" cy="301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09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2">
            <a:extLst>
              <a:ext uri="{FF2B5EF4-FFF2-40B4-BE49-F238E27FC236}">
                <a16:creationId xmlns:a16="http://schemas.microsoft.com/office/drawing/2014/main" id="{9037255E-211E-4248-8491-E20E340F6238}"/>
              </a:ext>
            </a:extLst>
          </p:cNvPr>
          <p:cNvSpPr txBox="1">
            <a:spLocks/>
          </p:cNvSpPr>
          <p:nvPr/>
        </p:nvSpPr>
        <p:spPr bwMode="auto">
          <a:xfrm>
            <a:off x="363488" y="548680"/>
            <a:ext cx="834846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en-US" altLang="zh-TW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  <a:t>9.</a:t>
            </a:r>
            <a:r>
              <a:rPr lang="zh-TW" altLang="en-US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  <a:t>原住民族教育資源中心典範學習實施計畫</a:t>
            </a:r>
            <a:endParaRPr lang="zh-TW" altLang="en-US" b="1" kern="1200" dirty="0">
              <a:solidFill>
                <a:srgbClr val="2A3D7A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7C3CB9E-9B05-4218-9F15-A44D3DB36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32856"/>
            <a:ext cx="3707904" cy="278030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F4699D4-CFD7-45CA-9D96-E0DFF25B7C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960875"/>
            <a:ext cx="4283968" cy="321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48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2">
            <a:extLst>
              <a:ext uri="{FF2B5EF4-FFF2-40B4-BE49-F238E27FC236}">
                <a16:creationId xmlns:a16="http://schemas.microsoft.com/office/drawing/2014/main" id="{9037255E-211E-4248-8491-E20E340F6238}"/>
              </a:ext>
            </a:extLst>
          </p:cNvPr>
          <p:cNvSpPr txBox="1">
            <a:spLocks/>
          </p:cNvSpPr>
          <p:nvPr/>
        </p:nvSpPr>
        <p:spPr bwMode="auto">
          <a:xfrm>
            <a:off x="467544" y="-210005"/>
            <a:ext cx="834846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en-US" altLang="zh-TW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  <a:t>11.</a:t>
            </a:r>
            <a:r>
              <a:rPr lang="zh-TW" altLang="en-US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  <a:t>運動環境改善工程改善</a:t>
            </a:r>
            <a:endParaRPr lang="zh-TW" altLang="en-US" b="1" kern="1200" dirty="0">
              <a:solidFill>
                <a:srgbClr val="2A3D7A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080D6C3-A896-496E-BDD1-59B47D56F1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484784"/>
            <a:ext cx="3384376" cy="253885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9118B32-9A3E-4A08-91A5-9BFBBD15E4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059" y="1196752"/>
            <a:ext cx="3528392" cy="2645697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2E50ADD-A1A8-4649-A08B-F2F3392E83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37" y="4171888"/>
            <a:ext cx="3202817" cy="240265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A6C7A5E-C0CE-44EC-9B62-B7A7EF312B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429" y="4279924"/>
            <a:ext cx="2914785" cy="218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05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2">
            <a:extLst>
              <a:ext uri="{FF2B5EF4-FFF2-40B4-BE49-F238E27FC236}">
                <a16:creationId xmlns:a16="http://schemas.microsoft.com/office/drawing/2014/main" id="{9037255E-211E-4248-8491-E20E340F6238}"/>
              </a:ext>
            </a:extLst>
          </p:cNvPr>
          <p:cNvSpPr txBox="1">
            <a:spLocks/>
          </p:cNvSpPr>
          <p:nvPr/>
        </p:nvSpPr>
        <p:spPr bwMode="auto">
          <a:xfrm>
            <a:off x="467544" y="-210005"/>
            <a:ext cx="834846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en-US" altLang="zh-TW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  <a:t>12.</a:t>
            </a:r>
            <a:r>
              <a:rPr lang="zh-TW" altLang="en-US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  <a:t>管樂樂器採購</a:t>
            </a:r>
            <a:endParaRPr lang="zh-TW" altLang="en-US" b="1" kern="1200" dirty="0">
              <a:solidFill>
                <a:srgbClr val="2A3D7A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13F91BE-5158-484A-8AB1-F485956D39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4744"/>
            <a:ext cx="3525383" cy="264344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1B8BDC7-83C6-486E-A2D0-496ED9F022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76" y="1146645"/>
            <a:ext cx="3960440" cy="296966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5866E64-AED3-43CE-A73C-610F8CE9B9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65" y="4295323"/>
            <a:ext cx="1708235" cy="227713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C62F88E1-9913-4F6A-AAB7-AAAB0D4FB3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647" y="3068960"/>
            <a:ext cx="2010607" cy="357301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45845B2-B524-4E95-BFA9-438DFE951B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401" y="4688261"/>
            <a:ext cx="2455500" cy="138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05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2">
            <a:extLst>
              <a:ext uri="{FF2B5EF4-FFF2-40B4-BE49-F238E27FC236}">
                <a16:creationId xmlns:a16="http://schemas.microsoft.com/office/drawing/2014/main" id="{9037255E-211E-4248-8491-E20E340F6238}"/>
              </a:ext>
            </a:extLst>
          </p:cNvPr>
          <p:cNvSpPr txBox="1">
            <a:spLocks/>
          </p:cNvSpPr>
          <p:nvPr/>
        </p:nvSpPr>
        <p:spPr bwMode="auto">
          <a:xfrm>
            <a:off x="467544" y="-210005"/>
            <a:ext cx="834846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en-US" altLang="zh-TW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  <a:t>13.</a:t>
            </a:r>
            <a:r>
              <a:rPr lang="zh-TW" altLang="en-US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  <a:t>大溪區運動會服裝採購</a:t>
            </a:r>
            <a:endParaRPr lang="zh-TW" altLang="en-US" b="1" kern="1200" dirty="0">
              <a:solidFill>
                <a:srgbClr val="2A3D7A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00B39CB-0244-4BAC-A8F6-737F0CE93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0768"/>
            <a:ext cx="3899045" cy="292494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D97D4DC-127A-47B1-88D4-0FB249145F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094030"/>
            <a:ext cx="4210929" cy="315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934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2">
            <a:extLst>
              <a:ext uri="{FF2B5EF4-FFF2-40B4-BE49-F238E27FC236}">
                <a16:creationId xmlns:a16="http://schemas.microsoft.com/office/drawing/2014/main" id="{9037255E-211E-4248-8491-E20E340F6238}"/>
              </a:ext>
            </a:extLst>
          </p:cNvPr>
          <p:cNvSpPr txBox="1">
            <a:spLocks/>
          </p:cNvSpPr>
          <p:nvPr/>
        </p:nvSpPr>
        <p:spPr bwMode="auto">
          <a:xfrm>
            <a:off x="467544" y="-210005"/>
            <a:ext cx="834846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en-US" altLang="zh-TW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  <a:t>14.</a:t>
            </a:r>
            <a:r>
              <a:rPr lang="zh-TW" altLang="en-US" b="1" kern="0" dirty="0">
                <a:latin typeface="標楷體" pitchFamily="65" charset="-120"/>
                <a:ea typeface="標楷體" pitchFamily="65" charset="-120"/>
              </a:rPr>
              <a:t>電腦設備採購計畫</a:t>
            </a:r>
            <a:endParaRPr lang="zh-TW" altLang="en-US" b="1" kern="1200" dirty="0">
              <a:solidFill>
                <a:srgbClr val="2A3D7A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0B2C7A3-F63F-418B-8BF5-8EBF99514B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28800"/>
            <a:ext cx="3707067" cy="278092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EB874D4-5084-45EC-940F-27F3D58890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645024"/>
            <a:ext cx="3707067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0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53998A8-2AE9-432B-9F7E-BD02DA15C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612" y="773947"/>
            <a:ext cx="6984776" cy="1448063"/>
          </a:xfrm>
          <a:prstGeom prst="rect">
            <a:avLst/>
          </a:prstGeom>
        </p:spPr>
      </p:pic>
      <p:sp>
        <p:nvSpPr>
          <p:cNvPr id="7" name="標題 3">
            <a:extLst>
              <a:ext uri="{FF2B5EF4-FFF2-40B4-BE49-F238E27FC236}">
                <a16:creationId xmlns:a16="http://schemas.microsoft.com/office/drawing/2014/main" id="{7DF0AD82-1680-4CD6-ADC4-AC410ED1DCD9}"/>
              </a:ext>
            </a:extLst>
          </p:cNvPr>
          <p:cNvSpPr txBox="1">
            <a:spLocks/>
          </p:cNvSpPr>
          <p:nvPr/>
        </p:nvSpPr>
        <p:spPr bwMode="auto">
          <a:xfrm>
            <a:off x="1079612" y="2924944"/>
            <a:ext cx="7308812" cy="1212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TW" b="1" kern="0" dirty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b="1" kern="0" dirty="0">
                <a:latin typeface="標楷體" pitchFamily="65" charset="-120"/>
                <a:ea typeface="標楷體" pitchFamily="65" charset="-120"/>
              </a:rPr>
              <a:t>視聽教室音響設備改善</a:t>
            </a:r>
            <a:endParaRPr lang="en-US" altLang="zh-TW" b="1" kern="0" dirty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zh-TW" b="1" kern="0" dirty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b="1" kern="0" dirty="0">
                <a:latin typeface="標楷體" pitchFamily="65" charset="-120"/>
                <a:ea typeface="標楷體" pitchFamily="65" charset="-120"/>
              </a:rPr>
              <a:t>智慧校園廣播管理系統</a:t>
            </a:r>
            <a:endParaRPr lang="en-US" altLang="zh-TW" b="1" kern="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57962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2915816" y="2708920"/>
            <a:ext cx="8532812" cy="1143000"/>
          </a:xfrm>
        </p:spPr>
        <p:txBody>
          <a:bodyPr/>
          <a:lstStyle/>
          <a:p>
            <a:r>
              <a:rPr lang="zh-TW" altLang="en-US" sz="5400" b="1" dirty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</a:rPr>
              <a:t>家長會業務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4022085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09320" y="49313"/>
            <a:ext cx="7772400" cy="808078"/>
          </a:xfrm>
        </p:spPr>
        <p:txBody>
          <a:bodyPr/>
          <a:lstStyle/>
          <a:p>
            <a:r>
              <a:rPr lang="en-US" altLang="zh-TW" sz="32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2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>
                <a:latin typeface="標楷體" pitchFamily="65" charset="-120"/>
                <a:ea typeface="標楷體" pitchFamily="65" charset="-120"/>
              </a:rPr>
            </a:br>
            <a:endParaRPr lang="zh-TW" altLang="en-US" sz="3200" dirty="0">
              <a:solidFill>
                <a:srgbClr val="9D0760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300CA1A-3DFD-4911-AEC1-0B50D0BC5AFA}"/>
              </a:ext>
            </a:extLst>
          </p:cNvPr>
          <p:cNvSpPr/>
          <p:nvPr/>
        </p:nvSpPr>
        <p:spPr>
          <a:xfrm>
            <a:off x="1009320" y="616927"/>
            <a:ext cx="4134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  <a:cs typeface="+mj-cs"/>
              </a:rPr>
              <a:t>1.</a:t>
            </a:r>
            <a:r>
              <a:rPr lang="zh-TW" altLang="en-US" sz="44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  <a:t>暖心餐車活動</a:t>
            </a:r>
            <a:endParaRPr lang="zh-TW" altLang="en-US" sz="4400" b="1" dirty="0">
              <a:solidFill>
                <a:srgbClr val="2A3D7A"/>
              </a:solidFill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AD9C2EA-43A3-4206-8FF9-66CF93A090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30" y="1628800"/>
            <a:ext cx="3840427" cy="288032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BE58D2E-D01C-4B55-A794-58DFE6D389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495" y="3082103"/>
            <a:ext cx="4211960" cy="315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08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09320" y="49313"/>
            <a:ext cx="7772400" cy="808078"/>
          </a:xfrm>
        </p:spPr>
        <p:txBody>
          <a:bodyPr/>
          <a:lstStyle/>
          <a:p>
            <a:r>
              <a:rPr lang="en-US" altLang="zh-TW" sz="32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2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家長會耶誕節活動</a:t>
            </a:r>
            <a:endParaRPr lang="zh-TW" altLang="en-US" sz="3200" dirty="0">
              <a:solidFill>
                <a:srgbClr val="9D0760"/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5225BCF6-46F0-45F9-A1D0-A84800503DBC}"/>
              </a:ext>
            </a:extLst>
          </p:cNvPr>
          <p:cNvSpPr txBox="1"/>
          <p:nvPr/>
        </p:nvSpPr>
        <p:spPr>
          <a:xfrm>
            <a:off x="5630437" y="5300916"/>
            <a:ext cx="2031325" cy="461665"/>
          </a:xfrm>
          <a:prstGeom prst="rect">
            <a:avLst/>
          </a:prstGeom>
          <a:noFill/>
          <a:ln w="22225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快樂的耶誕節</a:t>
            </a:r>
            <a:endParaRPr lang="zh-TW" alt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D1A7EE6-1524-4ACD-BC60-109A150995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17" y="1184769"/>
            <a:ext cx="3877985" cy="290848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45C13F4F-898C-4309-BBA6-FB1BCB8B12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4293096"/>
            <a:ext cx="3964565" cy="2232248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461F6DB-1708-4AAE-9A1F-527522ADBC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116" y="1484784"/>
            <a:ext cx="428396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03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47664" y="2564904"/>
            <a:ext cx="7886700" cy="1196553"/>
          </a:xfrm>
        </p:spPr>
        <p:txBody>
          <a:bodyPr/>
          <a:lstStyle/>
          <a:p>
            <a:r>
              <a:rPr lang="zh-TW" altLang="en-US" sz="5400" b="1" dirty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</a:rPr>
              <a:t>本學期已完成項目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1797105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09320" y="49313"/>
            <a:ext cx="7772400" cy="808078"/>
          </a:xfrm>
        </p:spPr>
        <p:txBody>
          <a:bodyPr/>
          <a:lstStyle/>
          <a:p>
            <a:r>
              <a:rPr lang="en-US" altLang="zh-TW" sz="32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2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>
                <a:latin typeface="標楷體" pitchFamily="65" charset="-120"/>
                <a:ea typeface="標楷體" pitchFamily="65" charset="-120"/>
              </a:rPr>
            </a:br>
            <a:endParaRPr lang="zh-TW" altLang="en-US" sz="3200" dirty="0">
              <a:solidFill>
                <a:srgbClr val="9D0760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300CA1A-3DFD-4911-AEC1-0B50D0BC5AFA}"/>
              </a:ext>
            </a:extLst>
          </p:cNvPr>
          <p:cNvSpPr/>
          <p:nvPr/>
        </p:nvSpPr>
        <p:spPr>
          <a:xfrm>
            <a:off x="362280" y="700864"/>
            <a:ext cx="80842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  <a:cs typeface="+mj-cs"/>
              </a:rPr>
              <a:t>3.</a:t>
            </a:r>
            <a:r>
              <a:rPr lang="zh-TW" altLang="en-US" sz="44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  <a:cs typeface="+mj-cs"/>
              </a:rPr>
              <a:t>家長會參與萬聖節及義剪活動</a:t>
            </a:r>
          </a:p>
        </p:txBody>
      </p:sp>
      <p:sp>
        <p:nvSpPr>
          <p:cNvPr id="10" name="綵帶: 向上傾斜 9">
            <a:extLst>
              <a:ext uri="{FF2B5EF4-FFF2-40B4-BE49-F238E27FC236}">
                <a16:creationId xmlns:a16="http://schemas.microsoft.com/office/drawing/2014/main" id="{86546993-8270-40C7-BE8E-926216E6A382}"/>
              </a:ext>
            </a:extLst>
          </p:cNvPr>
          <p:cNvSpPr/>
          <p:nvPr/>
        </p:nvSpPr>
        <p:spPr bwMode="auto">
          <a:xfrm>
            <a:off x="4603204" y="4832961"/>
            <a:ext cx="3888432" cy="1658151"/>
          </a:xfrm>
          <a:prstGeom prst="ribbon2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</a:rPr>
              <a:t>   </a:t>
            </a:r>
            <a:r>
              <a:rPr kumimoji="1" lang="zh-TW" altLang="en-US" sz="8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讚</a:t>
            </a:r>
            <a:r>
              <a:rPr kumimoji="1" lang="en-US" altLang="zh-TW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</a:rPr>
              <a:t>                </a:t>
            </a:r>
            <a:r>
              <a:rPr kumimoji="1" lang="zh-TW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新細明體" pitchFamily="18" charset="-120"/>
              </a:rPr>
              <a:t>                                                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62F018E-6E3F-49C4-BB4D-E692EF4D1E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812" y="1484784"/>
            <a:ext cx="2987824" cy="224086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447EE9F-12C4-45A4-BCC3-ACF552FB7C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26" y="2052084"/>
            <a:ext cx="4512501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45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09320" y="49313"/>
            <a:ext cx="7772400" cy="808078"/>
          </a:xfrm>
        </p:spPr>
        <p:txBody>
          <a:bodyPr/>
          <a:lstStyle/>
          <a:p>
            <a:r>
              <a:rPr lang="en-US" altLang="zh-TW" sz="32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2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>
                <a:latin typeface="標楷體" pitchFamily="65" charset="-120"/>
                <a:ea typeface="標楷體" pitchFamily="65" charset="-120"/>
              </a:rPr>
            </a:br>
            <a:endParaRPr lang="zh-TW" altLang="en-US" sz="3200" dirty="0">
              <a:solidFill>
                <a:srgbClr val="9D0760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300CA1A-3DFD-4911-AEC1-0B50D0BC5AFA}"/>
              </a:ext>
            </a:extLst>
          </p:cNvPr>
          <p:cNvSpPr/>
          <p:nvPr/>
        </p:nvSpPr>
        <p:spPr>
          <a:xfrm>
            <a:off x="539552" y="832280"/>
            <a:ext cx="63914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  <a:cs typeface="+mj-cs"/>
              </a:rPr>
              <a:t>4.</a:t>
            </a:r>
            <a:r>
              <a:rPr lang="zh-TW" altLang="en-US" sz="44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  <a:cs typeface="+mj-cs"/>
              </a:rPr>
              <a:t>家長會參與學校運動會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28DC689-FC66-44F0-B850-4FE46EB27D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844824"/>
            <a:ext cx="4283968" cy="240926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2C8848F-A0D0-4E30-A12C-FC6585D7C1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20" y="3645024"/>
            <a:ext cx="4031808" cy="268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111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09320" y="49313"/>
            <a:ext cx="7772400" cy="808078"/>
          </a:xfrm>
        </p:spPr>
        <p:txBody>
          <a:bodyPr/>
          <a:lstStyle/>
          <a:p>
            <a:r>
              <a:rPr lang="en-US" altLang="zh-TW" sz="32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2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>
                <a:latin typeface="標楷體" pitchFamily="65" charset="-120"/>
                <a:ea typeface="標楷體" pitchFamily="65" charset="-120"/>
              </a:rPr>
            </a:br>
            <a:endParaRPr lang="zh-TW" altLang="en-US" sz="3200" dirty="0">
              <a:solidFill>
                <a:srgbClr val="9D0760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300CA1A-3DFD-4911-AEC1-0B50D0BC5AFA}"/>
              </a:ext>
            </a:extLst>
          </p:cNvPr>
          <p:cNvSpPr/>
          <p:nvPr/>
        </p:nvSpPr>
        <p:spPr>
          <a:xfrm>
            <a:off x="539552" y="447158"/>
            <a:ext cx="4134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  <a:cs typeface="+mj-cs"/>
              </a:rPr>
              <a:t>5.</a:t>
            </a:r>
            <a:r>
              <a:rPr lang="zh-TW" altLang="en-US" sz="44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  <a:cs typeface="+mj-cs"/>
              </a:rPr>
              <a:t>家長會長交接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4C0D80B-2AA9-4626-95D4-F98A11B0DD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14444"/>
            <a:ext cx="3923928" cy="294228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9BB4B4E-D4B4-4B39-9FB8-0D8AF7A05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559408"/>
            <a:ext cx="4355976" cy="326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91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D47600D4-293B-4E8B-B06B-791D78C8DF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942" y="1650864"/>
            <a:ext cx="2764176" cy="20736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5E4518D-537D-47DD-8B1A-0AF6028F8B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219" y="4063584"/>
            <a:ext cx="2764176" cy="20736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1298753-00D9-4918-B14A-7210901F93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57" y="4140981"/>
            <a:ext cx="2764176" cy="20736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2EA79B0-F392-4025-9819-D74B7C09D8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037" y="1738077"/>
            <a:ext cx="2763396" cy="2073015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09320" y="49313"/>
            <a:ext cx="7772400" cy="808078"/>
          </a:xfrm>
        </p:spPr>
        <p:txBody>
          <a:bodyPr/>
          <a:lstStyle/>
          <a:p>
            <a:r>
              <a:rPr lang="en-US" altLang="zh-TW" sz="32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2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>
                <a:latin typeface="標楷體" pitchFamily="65" charset="-120"/>
                <a:ea typeface="標楷體" pitchFamily="65" charset="-120"/>
              </a:rPr>
            </a:br>
            <a:endParaRPr lang="zh-TW" altLang="en-US" sz="3200" dirty="0">
              <a:solidFill>
                <a:srgbClr val="9D0760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300CA1A-3DFD-4911-AEC1-0B50D0BC5AFA}"/>
              </a:ext>
            </a:extLst>
          </p:cNvPr>
          <p:cNvSpPr/>
          <p:nvPr/>
        </p:nvSpPr>
        <p:spPr>
          <a:xfrm>
            <a:off x="362280" y="643419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  <a:cs typeface="+mj-cs"/>
              </a:rPr>
              <a:t>6.</a:t>
            </a:r>
            <a:r>
              <a:rPr lang="zh-TW" altLang="en-US" sz="40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  <a:cs typeface="+mj-cs"/>
              </a:rPr>
              <a:t>家長月會</a:t>
            </a:r>
            <a:r>
              <a:rPr lang="en-US" altLang="zh-TW" sz="40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  <a:cs typeface="+mj-cs"/>
              </a:rPr>
              <a:t>(</a:t>
            </a:r>
            <a:r>
              <a:rPr lang="zh-TW" altLang="en-US" sz="40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  <a:cs typeface="+mj-cs"/>
              </a:rPr>
              <a:t>每月第一週周一晚上</a:t>
            </a:r>
            <a:r>
              <a:rPr lang="en-US" altLang="zh-TW" sz="40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  <a:cs typeface="+mj-cs"/>
              </a:rPr>
              <a:t>7</a:t>
            </a:r>
            <a:r>
              <a:rPr lang="zh-TW" altLang="en-US" sz="40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  <a:cs typeface="+mj-cs"/>
              </a:rPr>
              <a:t>時</a:t>
            </a:r>
            <a:r>
              <a:rPr lang="en-US" altLang="zh-TW" sz="40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  <a:cs typeface="+mj-cs"/>
              </a:rPr>
              <a:t>)</a:t>
            </a:r>
            <a:endParaRPr lang="zh-TW" altLang="en-US" sz="4000" b="1" dirty="0">
              <a:solidFill>
                <a:srgbClr val="2A3D7A"/>
              </a:solidFill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34314813-5B9E-45D5-85D4-5D18F41B0934}"/>
              </a:ext>
            </a:extLst>
          </p:cNvPr>
          <p:cNvSpPr/>
          <p:nvPr/>
        </p:nvSpPr>
        <p:spPr bwMode="auto">
          <a:xfrm>
            <a:off x="3131840" y="3493461"/>
            <a:ext cx="2880320" cy="77783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感謝您的付出</a:t>
            </a:r>
          </a:p>
        </p:txBody>
      </p:sp>
    </p:spTree>
    <p:extLst>
      <p:ext uri="{BB962C8B-B14F-4D97-AF65-F5344CB8AC3E}">
        <p14:creationId xmlns:p14="http://schemas.microsoft.com/office/powerpoint/2010/main" val="2824826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09320" y="49313"/>
            <a:ext cx="7772400" cy="808078"/>
          </a:xfrm>
        </p:spPr>
        <p:txBody>
          <a:bodyPr/>
          <a:lstStyle/>
          <a:p>
            <a:r>
              <a:rPr lang="en-US" altLang="zh-TW" sz="32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2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>
                <a:latin typeface="標楷體" pitchFamily="65" charset="-120"/>
                <a:ea typeface="標楷體" pitchFamily="65" charset="-120"/>
              </a:rPr>
            </a:br>
            <a:endParaRPr lang="zh-TW" altLang="en-US" sz="3200" dirty="0">
              <a:solidFill>
                <a:srgbClr val="9D0760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300CA1A-3DFD-4911-AEC1-0B50D0BC5AFA}"/>
              </a:ext>
            </a:extLst>
          </p:cNvPr>
          <p:cNvSpPr/>
          <p:nvPr/>
        </p:nvSpPr>
        <p:spPr>
          <a:xfrm>
            <a:off x="611560" y="318426"/>
            <a:ext cx="54542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  <a:cs typeface="+mj-cs"/>
              </a:rPr>
              <a:t>7.</a:t>
            </a:r>
            <a:r>
              <a:rPr lang="zh-TW" altLang="en-US" sz="44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  <a:cs typeface="+mj-cs"/>
              </a:rPr>
              <a:t>寒冬暖心活動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A0C6460-BAD5-48A9-9746-EEC649BA6C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284984"/>
            <a:ext cx="4860032" cy="323923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3F2A3EF-0A01-450C-B15A-358E8879E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0" y="1412776"/>
            <a:ext cx="4247885" cy="283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67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684584" y="2492896"/>
            <a:ext cx="8532440" cy="1143000"/>
          </a:xfrm>
        </p:spPr>
        <p:txBody>
          <a:bodyPr/>
          <a:lstStyle/>
          <a:p>
            <a:r>
              <a:rPr lang="zh-TW" altLang="en-US" sz="4800" b="1" dirty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</a:rPr>
              <a:t>         </a:t>
            </a:r>
            <a:r>
              <a:rPr lang="zh-TW" altLang="en-US" sz="6000" b="1" dirty="0">
                <a:solidFill>
                  <a:srgbClr val="3333CC"/>
                </a:solidFill>
                <a:latin typeface="標楷體" pitchFamily="65" charset="-120"/>
                <a:ea typeface="標楷體" pitchFamily="65" charset="-120"/>
              </a:rPr>
              <a:t>参、提醒事項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21329078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611560" y="2543600"/>
            <a:ext cx="8532440" cy="1728192"/>
          </a:xfrm>
        </p:spPr>
        <p:txBody>
          <a:bodyPr/>
          <a:lstStyle/>
          <a:p>
            <a:r>
              <a:rPr lang="en-US" altLang="zh-TW" sz="4000" b="1" kern="1200" dirty="0">
                <a:solidFill>
                  <a:schemeClr val="tx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4000" b="1" kern="1200" dirty="0">
                <a:solidFill>
                  <a:schemeClr val="tx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請老師協助檢視班級內外各項設備</a:t>
            </a:r>
            <a:r>
              <a:rPr lang="en-US" altLang="zh-TW" sz="4000" b="1" kern="1200" dirty="0">
                <a:solidFill>
                  <a:schemeClr val="tx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b="1" kern="1200" dirty="0">
                <a:solidFill>
                  <a:schemeClr val="tx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4000" b="1" kern="1200" dirty="0">
                <a:solidFill>
                  <a:schemeClr val="tx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 之安全性，若須維修</a:t>
            </a:r>
            <a:r>
              <a:rPr lang="en-US" altLang="zh-TW" sz="4000" b="1" kern="1200" dirty="0">
                <a:solidFill>
                  <a:schemeClr val="tx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4000" b="1" kern="1200" dirty="0">
                <a:solidFill>
                  <a:schemeClr val="tx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首頁</a:t>
            </a:r>
            <a:r>
              <a:rPr lang="en-US" altLang="zh-TW" sz="4000" b="1" kern="1200" dirty="0">
                <a:solidFill>
                  <a:schemeClr val="tx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4000" b="1" kern="1200" dirty="0">
                <a:solidFill>
                  <a:schemeClr val="tx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教師專  區</a:t>
            </a:r>
            <a:r>
              <a:rPr lang="en-US" altLang="zh-TW" sz="4000" b="1" kern="1200" dirty="0">
                <a:solidFill>
                  <a:schemeClr val="tx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4000" b="1" kern="1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填寫維修單</a:t>
            </a:r>
            <a:br>
              <a:rPr lang="zh-TW" altLang="en-US" sz="4000" b="1" kern="1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4000" b="1" kern="1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b="1" kern="1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4000" b="1" kern="12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標題 6"/>
          <p:cNvSpPr txBox="1">
            <a:spLocks/>
          </p:cNvSpPr>
          <p:nvPr/>
        </p:nvSpPr>
        <p:spPr bwMode="auto">
          <a:xfrm>
            <a:off x="611560" y="3364663"/>
            <a:ext cx="8532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r>
              <a:rPr lang="en-US" altLang="zh-TW" sz="4000" b="1" kern="1200" dirty="0">
                <a:solidFill>
                  <a:schemeClr val="tx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4000" b="1" kern="12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場地預約登記</a:t>
            </a:r>
            <a:r>
              <a:rPr lang="zh-TW" altLang="en-US" sz="4000" b="1" kern="1200" dirty="0">
                <a:solidFill>
                  <a:schemeClr val="tx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使用</a:t>
            </a:r>
            <a:r>
              <a:rPr lang="en-US" altLang="zh-TW" sz="4000" b="1" kern="1200" dirty="0">
                <a:solidFill>
                  <a:schemeClr val="tx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4000" b="1" kern="1200" dirty="0">
                <a:solidFill>
                  <a:schemeClr val="tx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首頁</a:t>
            </a:r>
            <a:r>
              <a:rPr lang="en-US" altLang="zh-TW" sz="4000" b="1" kern="1200" dirty="0">
                <a:solidFill>
                  <a:schemeClr val="tx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4000" b="1" kern="1200" dirty="0">
                <a:solidFill>
                  <a:schemeClr val="tx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教師專區</a:t>
            </a:r>
            <a:r>
              <a:rPr lang="en-US" altLang="zh-TW" sz="4000" b="1" kern="1200" dirty="0">
                <a:solidFill>
                  <a:schemeClr val="tx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/</a:t>
            </a:r>
            <a:r>
              <a:rPr lang="zh-TW" altLang="en-US" sz="4000" b="1" kern="1200" dirty="0">
                <a:solidFill>
                  <a:schemeClr val="tx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場地預約</a:t>
            </a:r>
            <a:endParaRPr lang="zh-TW" altLang="en-US" sz="4000" b="1" kern="12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標題 6">
            <a:extLst>
              <a:ext uri="{FF2B5EF4-FFF2-40B4-BE49-F238E27FC236}">
                <a16:creationId xmlns:a16="http://schemas.microsoft.com/office/drawing/2014/main" id="{E94499B8-18FD-4175-BA09-FE4DBD69DAEA}"/>
              </a:ext>
            </a:extLst>
          </p:cNvPr>
          <p:cNvSpPr txBox="1">
            <a:spLocks/>
          </p:cNvSpPr>
          <p:nvPr/>
        </p:nvSpPr>
        <p:spPr bwMode="auto">
          <a:xfrm>
            <a:off x="586922" y="5242660"/>
            <a:ext cx="85324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endParaRPr lang="zh-TW" altLang="en-US" sz="4000" b="1" kern="12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1330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60648"/>
            <a:ext cx="8362950" cy="5832648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放假前提醒您</a:t>
            </a:r>
            <a:r>
              <a:rPr lang="en-US" altLang="zh-TW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pPr marL="324000" indent="-216000">
              <a:lnSpc>
                <a:spcPts val="35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altLang="zh-TW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一、離開學校前，請確實將教室</a:t>
            </a:r>
            <a:r>
              <a:rPr lang="zh-TW" altLang="en-US" sz="2800" b="1" dirty="0">
                <a:solidFill>
                  <a:srgbClr val="CC33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門窗鎖好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，並</a:t>
            </a:r>
          </a:p>
          <a:p>
            <a:pPr marL="0"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zh-TW" altLang="en-US" sz="2800" b="1" dirty="0">
                <a:solidFill>
                  <a:srgbClr val="CC33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拔掉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不需用之</a:t>
            </a:r>
            <a:r>
              <a:rPr lang="zh-TW" altLang="en-US" sz="2800" b="1" dirty="0">
                <a:solidFill>
                  <a:srgbClr val="CC33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電源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，做好第一道安全防護。</a:t>
            </a:r>
          </a:p>
          <a:p>
            <a:pPr marL="0"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二、寒假期間除行政處室外，教室皆啟動</a:t>
            </a:r>
            <a:r>
              <a:rPr lang="zh-TW" altLang="en-US" sz="2800" b="1" dirty="0">
                <a:solidFill>
                  <a:srgbClr val="CC33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保全設</a:t>
            </a:r>
          </a:p>
          <a:p>
            <a:pPr marL="0"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zh-TW" altLang="en-US" sz="2800" b="1" dirty="0">
                <a:solidFill>
                  <a:srgbClr val="CC33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定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，若需進入教室，請先請警衛</a:t>
            </a:r>
            <a:r>
              <a:rPr lang="zh-TW" altLang="en-US" sz="2800" b="1" dirty="0">
                <a:solidFill>
                  <a:srgbClr val="CC33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解除設定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</a:p>
          <a:p>
            <a:pPr marL="0"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   以免誤觸發報。</a:t>
            </a:r>
          </a:p>
          <a:p>
            <a:pPr marL="0"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三、學校自</a:t>
            </a:r>
            <a:r>
              <a:rPr lang="zh-TW" altLang="en-US" sz="2800" b="1" dirty="0">
                <a:solidFill>
                  <a:srgbClr val="CC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除夕</a:t>
            </a:r>
            <a:r>
              <a:rPr lang="en-US" altLang="zh-TW" sz="2800" b="1" dirty="0">
                <a:solidFill>
                  <a:srgbClr val="CC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2800" b="1" dirty="0">
                <a:solidFill>
                  <a:srgbClr val="CC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初三</a:t>
            </a:r>
            <a:r>
              <a:rPr lang="en-US" altLang="zh-TW" sz="2800" b="1" dirty="0">
                <a:solidFill>
                  <a:srgbClr val="CC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(1/21~1/24)</a:t>
            </a:r>
            <a:r>
              <a:rPr lang="zh-TW" altLang="en-US" sz="2800" b="1" dirty="0">
                <a:solidFill>
                  <a:srgbClr val="CC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暫停開放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</a:p>
          <a:p>
            <a:pPr marL="0"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   初四起恢復正常開放，期間由保全公司加強</a:t>
            </a:r>
          </a:p>
          <a:p>
            <a:pPr marL="0">
              <a:lnSpc>
                <a:spcPts val="4500"/>
              </a:lnSpc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   巡邏。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51982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683568" y="1258322"/>
            <a:ext cx="7776864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6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總務處感謝大家協助，</a:t>
            </a:r>
            <a:endParaRPr lang="en-US" altLang="zh-TW" sz="66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50000"/>
              </a:spcBef>
            </a:pPr>
            <a:r>
              <a:rPr lang="zh-TW" altLang="en-US" sz="6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祝您新年快樂</a:t>
            </a:r>
            <a:r>
              <a:rPr lang="en-US" altLang="zh-TW" sz="6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平安健康</a:t>
            </a:r>
            <a:r>
              <a:rPr lang="en-US" altLang="zh-TW" sz="66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</a:p>
          <a:p>
            <a:pPr>
              <a:spcBef>
                <a:spcPct val="50000"/>
              </a:spcBef>
            </a:pPr>
            <a:endParaRPr lang="en-US" altLang="zh-TW" sz="5400" b="1" dirty="0">
              <a:solidFill>
                <a:srgbClr val="CC339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305" y="4077072"/>
            <a:ext cx="2801111" cy="2074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21128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0" y="-33091"/>
            <a:ext cx="8996536" cy="808078"/>
          </a:xfrm>
        </p:spPr>
        <p:txBody>
          <a:bodyPr/>
          <a:lstStyle/>
          <a:p>
            <a:r>
              <a:rPr lang="en-US" altLang="zh-TW" sz="32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  <a:t>)</a:t>
            </a:r>
            <a:br>
              <a:rPr lang="en-US" altLang="zh-TW" sz="32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  <a:t>1.111</a:t>
            </a:r>
            <a:r>
              <a:rPr lang="zh-TW" altLang="en-US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  <a:t>學年度校園志工觀摩活動採購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C06DD4F-267A-4E41-8038-BC8D631B0C1D}"/>
              </a:ext>
            </a:extLst>
          </p:cNvPr>
          <p:cNvSpPr txBox="1"/>
          <p:nvPr/>
        </p:nvSpPr>
        <p:spPr>
          <a:xfrm>
            <a:off x="4788024" y="1665788"/>
            <a:ext cx="3877985" cy="461665"/>
          </a:xfrm>
          <a:prstGeom prst="rect">
            <a:avLst/>
          </a:prstGeom>
          <a:noFill/>
          <a:ln w="22225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增加志工協助學校事務意願</a:t>
            </a: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4A51A74-917A-491A-8565-4A7F8C1C62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4091024" cy="306896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15A87C0-E782-480A-A4B1-8F4B8491AE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018255"/>
            <a:ext cx="3325800" cy="249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92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23528" y="548680"/>
            <a:ext cx="10657184" cy="648072"/>
          </a:xfrm>
        </p:spPr>
        <p:txBody>
          <a:bodyPr/>
          <a:lstStyle/>
          <a:p>
            <a:r>
              <a:rPr lang="en-US" altLang="zh-TW" sz="32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2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sz="36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36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  <a:t> 幼兒園設園增班</a:t>
            </a:r>
            <a:r>
              <a:rPr lang="zh-TW" altLang="en-US" sz="4000" dirty="0">
                <a:solidFill>
                  <a:srgbClr val="9D0760"/>
                </a:solidFill>
              </a:rPr>
              <a:t/>
            </a:r>
            <a:br>
              <a:rPr lang="zh-TW" altLang="en-US" sz="4000" dirty="0">
                <a:solidFill>
                  <a:srgbClr val="9D0760"/>
                </a:solidFill>
              </a:rPr>
            </a:br>
            <a:endParaRPr lang="zh-TW" altLang="en-US" sz="3200" dirty="0">
              <a:solidFill>
                <a:srgbClr val="9D0760"/>
              </a:solidFill>
            </a:endParaRPr>
          </a:p>
        </p:txBody>
      </p:sp>
      <p:sp>
        <p:nvSpPr>
          <p:cNvPr id="2" name="箭號: 五邊形 1">
            <a:extLst>
              <a:ext uri="{FF2B5EF4-FFF2-40B4-BE49-F238E27FC236}">
                <a16:creationId xmlns:a16="http://schemas.microsoft.com/office/drawing/2014/main" id="{99860018-9B9A-4C7C-972C-F20581864D11}"/>
              </a:ext>
            </a:extLst>
          </p:cNvPr>
          <p:cNvSpPr/>
          <p:nvPr/>
        </p:nvSpPr>
        <p:spPr bwMode="auto">
          <a:xfrm>
            <a:off x="4922928" y="4763374"/>
            <a:ext cx="3930319" cy="681850"/>
          </a:xfrm>
          <a:prstGeom prst="homePlate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 幼兒園增為三班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0EFEFD1-4F75-4C1D-BBB7-443EC61243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87" y="1061356"/>
            <a:ext cx="3515089" cy="263691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B4BAFC7-4E74-4421-81E9-EE59CDADDF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153" y="1041006"/>
            <a:ext cx="3930319" cy="294840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CD4C6FF-DEE5-41F3-BDDB-2EF492F9AC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64" y="3905394"/>
            <a:ext cx="3515089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21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187624" y="29808"/>
            <a:ext cx="7772400" cy="808078"/>
          </a:xfrm>
        </p:spPr>
        <p:txBody>
          <a:bodyPr/>
          <a:lstStyle/>
          <a:p>
            <a:r>
              <a:rPr lang="en-US" altLang="zh-TW" sz="32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2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  <a:t>智慧教室數位互動軟體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FC35E50-396C-41A5-949E-8B229CA9C1ED}"/>
              </a:ext>
            </a:extLst>
          </p:cNvPr>
          <p:cNvSpPr txBox="1"/>
          <p:nvPr/>
        </p:nvSpPr>
        <p:spPr>
          <a:xfrm>
            <a:off x="4932040" y="4679323"/>
            <a:ext cx="3724096" cy="461665"/>
          </a:xfrm>
          <a:prstGeom prst="rect">
            <a:avLst/>
          </a:prstGeom>
          <a:noFill/>
          <a:ln w="22225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全校各班都可使用</a:t>
            </a:r>
            <a:r>
              <a:rPr lang="en-US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HITEACH</a:t>
            </a: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8E7E36B-384C-4101-B0A3-D05DF86E5B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52736"/>
            <a:ext cx="3346833" cy="251069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30D192E-FE1C-40AC-AD25-02B92E8EB5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052736"/>
            <a:ext cx="3346832" cy="251069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3565769-8DBF-498D-98DB-CDF4AD2AF9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735" y="3885643"/>
            <a:ext cx="3346833" cy="251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48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971600" y="116632"/>
            <a:ext cx="7772400" cy="808078"/>
          </a:xfrm>
        </p:spPr>
        <p:txBody>
          <a:bodyPr/>
          <a:lstStyle/>
          <a:p>
            <a:r>
              <a:rPr lang="en-US" altLang="zh-TW" sz="32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2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  <a:t>兒童遊戲場改善工程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B60F512-F2C2-4E18-80BA-AE5E88EFCE5D}"/>
              </a:ext>
            </a:extLst>
          </p:cNvPr>
          <p:cNvSpPr txBox="1"/>
          <p:nvPr/>
        </p:nvSpPr>
        <p:spPr>
          <a:xfrm>
            <a:off x="676217" y="5214391"/>
            <a:ext cx="3570208" cy="461665"/>
          </a:xfrm>
          <a:prstGeom prst="rect">
            <a:avLst/>
          </a:prstGeom>
          <a:noFill/>
          <a:ln w="22225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讓學生有很棒的遊戲場地</a:t>
            </a: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4E68E6A-DBEF-40FC-8739-3EFF169C60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3418841" cy="256470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67B6067-25CF-4558-85C8-31E727ABEF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367" y="1295671"/>
            <a:ext cx="3731049" cy="279891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D18F79B-038F-4720-8DAB-79855B54EF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791" y="4293096"/>
            <a:ext cx="3020891" cy="226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34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755576" y="188640"/>
            <a:ext cx="7772400" cy="808078"/>
          </a:xfrm>
        </p:spPr>
        <p:txBody>
          <a:bodyPr/>
          <a:lstStyle/>
          <a:p>
            <a:r>
              <a:rPr lang="en-US" altLang="zh-TW" sz="32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2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 幼兒園教保設備購置</a:t>
            </a:r>
            <a:endParaRPr lang="zh-TW" altLang="en-US" b="1" dirty="0">
              <a:solidFill>
                <a:srgbClr val="2A3D7A"/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B3CBB38A-58A6-4101-B2DD-87780D402A54}"/>
              </a:ext>
            </a:extLst>
          </p:cNvPr>
          <p:cNvGrpSpPr/>
          <p:nvPr/>
        </p:nvGrpSpPr>
        <p:grpSpPr>
          <a:xfrm>
            <a:off x="3419872" y="4447873"/>
            <a:ext cx="6626222" cy="1828316"/>
            <a:chOff x="-1628062" y="1510255"/>
            <a:chExt cx="6626222" cy="1828316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03B2BCF-94DA-44BC-A676-F2E1D6D36346}"/>
                </a:ext>
              </a:extLst>
            </p:cNvPr>
            <p:cNvSpPr/>
            <p:nvPr/>
          </p:nvSpPr>
          <p:spPr>
            <a:xfrm>
              <a:off x="388162" y="2508757"/>
              <a:ext cx="4033934" cy="829814"/>
            </a:xfrm>
            <a:prstGeom prst="rect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A5F5355E-8D1F-42A6-867D-853178257AA5}"/>
                </a:ext>
              </a:extLst>
            </p:cNvPr>
            <p:cNvSpPr txBox="1"/>
            <p:nvPr/>
          </p:nvSpPr>
          <p:spPr>
            <a:xfrm>
              <a:off x="-1628062" y="1510255"/>
              <a:ext cx="6626222" cy="82981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0" tIns="101600" rIns="101600" bIns="10160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altLang="zh-TW" sz="4000" kern="1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D3E1EF08-BC37-4D2F-86A7-770CC41B7C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086597"/>
            <a:ext cx="3141219" cy="235644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E1EA47C-3284-4A22-984F-C3392069EE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086598"/>
            <a:ext cx="3141219" cy="235644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5DD5AD1-9538-4F1E-88B1-097FE33F34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16" y="3780419"/>
            <a:ext cx="3346833" cy="251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39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009320" y="49313"/>
            <a:ext cx="7772400" cy="808078"/>
          </a:xfrm>
        </p:spPr>
        <p:txBody>
          <a:bodyPr/>
          <a:lstStyle/>
          <a:p>
            <a:r>
              <a:rPr lang="en-US" altLang="zh-TW" sz="32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2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b="1" dirty="0">
                <a:latin typeface="標楷體" pitchFamily="65" charset="-120"/>
                <a:ea typeface="標楷體" pitchFamily="65" charset="-120"/>
              </a:rPr>
            </a:br>
            <a:endParaRPr lang="zh-TW" altLang="en-US" sz="3200" dirty="0">
              <a:solidFill>
                <a:srgbClr val="9D0760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300CA1A-3DFD-4911-AEC1-0B50D0BC5AFA}"/>
              </a:ext>
            </a:extLst>
          </p:cNvPr>
          <p:cNvSpPr/>
          <p:nvPr/>
        </p:nvSpPr>
        <p:spPr>
          <a:xfrm>
            <a:off x="247739" y="87950"/>
            <a:ext cx="72378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4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  <a:cs typeface="+mj-cs"/>
              </a:rPr>
              <a:t>6.111</a:t>
            </a:r>
            <a:r>
              <a:rPr lang="zh-TW" altLang="en-US" sz="4400" b="1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  <a:cs typeface="+mj-cs"/>
              </a:rPr>
              <a:t>學年度畢業紀念冊招標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FF659DD5-2D7D-4728-A342-6D65F45E99E7}"/>
              </a:ext>
            </a:extLst>
          </p:cNvPr>
          <p:cNvGrpSpPr/>
          <p:nvPr/>
        </p:nvGrpSpPr>
        <p:grpSpPr>
          <a:xfrm>
            <a:off x="361865" y="4289490"/>
            <a:ext cx="7700190" cy="2755549"/>
            <a:chOff x="-1651519" y="-26424"/>
            <a:chExt cx="7700190" cy="2755549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C06DFD5-AE43-4CAE-9E5E-8CD411357F25}"/>
                </a:ext>
              </a:extLst>
            </p:cNvPr>
            <p:cNvSpPr/>
            <p:nvPr/>
          </p:nvSpPr>
          <p:spPr>
            <a:xfrm>
              <a:off x="1838536" y="841278"/>
              <a:ext cx="4210135" cy="188784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57E13CFC-C2A8-4DCB-960F-5D8B3E85545D}"/>
                </a:ext>
              </a:extLst>
            </p:cNvPr>
            <p:cNvSpPr txBox="1"/>
            <p:nvPr/>
          </p:nvSpPr>
          <p:spPr>
            <a:xfrm>
              <a:off x="-1651519" y="-26424"/>
              <a:ext cx="4210135" cy="18878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3200" kern="1200" dirty="0">
                  <a:solidFill>
                    <a:srgbClr val="CC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 </a:t>
              </a:r>
              <a:endParaRPr lang="zh-TW" altLang="en-US" sz="3600" kern="1200" dirty="0">
                <a:solidFill>
                  <a:srgbClr val="119A0A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74FB9AA9-CD55-4A54-9CF5-195CC624BF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3492088" cy="261847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E4CC9F5-4286-4A03-B009-CA97B13B52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165" y="2852936"/>
            <a:ext cx="3914244" cy="29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71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544" y="-210005"/>
            <a:ext cx="8348464" cy="1143000"/>
          </a:xfrm>
        </p:spPr>
        <p:txBody>
          <a:bodyPr/>
          <a:lstStyle/>
          <a:p>
            <a:r>
              <a:rPr lang="en-US" altLang="zh-TW" b="1" kern="1200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  <a:t>7.1-5</a:t>
            </a:r>
            <a:r>
              <a:rPr lang="zh-TW" altLang="en-US" b="1" kern="1200" dirty="0">
                <a:solidFill>
                  <a:srgbClr val="2A3D7A"/>
                </a:solidFill>
                <a:latin typeface="標楷體" pitchFamily="65" charset="-120"/>
                <a:ea typeface="標楷體" pitchFamily="65" charset="-120"/>
              </a:rPr>
              <a:t>年級校外教學採購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7170063-3EDC-4C3E-ADFB-C05BCEE5C8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3995806" cy="299617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FF59B96-54B7-493C-BFCB-E73D8186C9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284984"/>
            <a:ext cx="3496344" cy="262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49090"/>
      </p:ext>
    </p:extLst>
  </p:cSld>
  <p:clrMapOvr>
    <a:masterClrMapping/>
  </p:clrMapOvr>
</p:sld>
</file>

<file path=ppt/theme/theme1.xml><?xml version="1.0" encoding="utf-8"?>
<a:theme xmlns:a="http://schemas.openxmlformats.org/drawingml/2006/main" name="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e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Designs\Nature.pot</Template>
  <TotalTime>4675</TotalTime>
  <Words>413</Words>
  <Application>Microsoft Office PowerPoint</Application>
  <PresentationFormat>如螢幕大小 (4:3)</PresentationFormat>
  <Paragraphs>57</Paragraphs>
  <Slides>28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28</vt:i4>
      </vt:variant>
    </vt:vector>
  </HeadingPairs>
  <TitlesOfParts>
    <vt:vector size="36" baseType="lpstr">
      <vt:lpstr>新細明體</vt:lpstr>
      <vt:lpstr>標楷體</vt:lpstr>
      <vt:lpstr>Arial</vt:lpstr>
      <vt:lpstr>Calibri</vt:lpstr>
      <vt:lpstr>Times New Roman</vt:lpstr>
      <vt:lpstr>Wingdings</vt:lpstr>
      <vt:lpstr>Nature</vt:lpstr>
      <vt:lpstr>Watermark</vt:lpstr>
      <vt:lpstr>111學年度第一學期 期末校務會議 總務處報告</vt:lpstr>
      <vt:lpstr>本學期已完成項目</vt:lpstr>
      <vt:lpstr>)  1.111學年度校園志工觀摩活動採購</vt:lpstr>
      <vt:lpstr>  2. 幼兒園設園增班 </vt:lpstr>
      <vt:lpstr>  3.智慧教室數位互動軟體</vt:lpstr>
      <vt:lpstr>  4.兒童遊戲場改善工程</vt:lpstr>
      <vt:lpstr>  5. 幼兒園教保設備購置</vt:lpstr>
      <vt:lpstr>  </vt:lpstr>
      <vt:lpstr>7.1-5年級校外教學採購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家長會業務</vt:lpstr>
      <vt:lpstr>  </vt:lpstr>
      <vt:lpstr>  2.家長會耶誕節活動</vt:lpstr>
      <vt:lpstr>  </vt:lpstr>
      <vt:lpstr>  </vt:lpstr>
      <vt:lpstr>  </vt:lpstr>
      <vt:lpstr>  </vt:lpstr>
      <vt:lpstr>  </vt:lpstr>
      <vt:lpstr>         参、提醒事項</vt:lpstr>
      <vt:lpstr>1.請老師協助檢視班級內外各項設備   之安全性，若須維修:首頁/教師專  區/填寫維修單  </vt:lpstr>
      <vt:lpstr>PowerPoint 簡報</vt:lpstr>
      <vt:lpstr>PowerPoint 簡報</vt:lpstr>
    </vt:vector>
  </TitlesOfParts>
  <Company>zhps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導室工作報告</dc:title>
  <dc:creator>user</dc:creator>
  <cp:lastModifiedBy>User</cp:lastModifiedBy>
  <cp:revision>327</cp:revision>
  <dcterms:created xsi:type="dcterms:W3CDTF">2006-08-29T00:34:06Z</dcterms:created>
  <dcterms:modified xsi:type="dcterms:W3CDTF">2023-04-14T02:23:31Z</dcterms:modified>
</cp:coreProperties>
</file>