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83"/>
  </p:notesMasterIdLst>
  <p:handoutMasterIdLst>
    <p:handoutMasterId r:id="rId84"/>
  </p:handoutMasterIdLst>
  <p:sldIdLst>
    <p:sldId id="257" r:id="rId2"/>
    <p:sldId id="260" r:id="rId3"/>
    <p:sldId id="295" r:id="rId4"/>
    <p:sldId id="296" r:id="rId5"/>
    <p:sldId id="303" r:id="rId6"/>
    <p:sldId id="297" r:id="rId7"/>
    <p:sldId id="298" r:id="rId8"/>
    <p:sldId id="304" r:id="rId9"/>
    <p:sldId id="309" r:id="rId10"/>
    <p:sldId id="305" r:id="rId11"/>
    <p:sldId id="310" r:id="rId12"/>
    <p:sldId id="306" r:id="rId13"/>
    <p:sldId id="311" r:id="rId14"/>
    <p:sldId id="307" r:id="rId15"/>
    <p:sldId id="308" r:id="rId16"/>
    <p:sldId id="312" r:id="rId17"/>
    <p:sldId id="316" r:id="rId18"/>
    <p:sldId id="317" r:id="rId19"/>
    <p:sldId id="313" r:id="rId20"/>
    <p:sldId id="383" r:id="rId21"/>
    <p:sldId id="384" r:id="rId22"/>
    <p:sldId id="314" r:id="rId23"/>
    <p:sldId id="318" r:id="rId24"/>
    <p:sldId id="315" r:id="rId25"/>
    <p:sldId id="319" r:id="rId26"/>
    <p:sldId id="320" r:id="rId27"/>
    <p:sldId id="321" r:id="rId28"/>
    <p:sldId id="322" r:id="rId29"/>
    <p:sldId id="324" r:id="rId30"/>
    <p:sldId id="323" r:id="rId31"/>
    <p:sldId id="325" r:id="rId32"/>
    <p:sldId id="326" r:id="rId33"/>
    <p:sldId id="329" r:id="rId34"/>
    <p:sldId id="327" r:id="rId35"/>
    <p:sldId id="330" r:id="rId36"/>
    <p:sldId id="328" r:id="rId37"/>
    <p:sldId id="336" r:id="rId38"/>
    <p:sldId id="333" r:id="rId39"/>
    <p:sldId id="338" r:id="rId40"/>
    <p:sldId id="334" r:id="rId41"/>
    <p:sldId id="339" r:id="rId42"/>
    <p:sldId id="340" r:id="rId43"/>
    <p:sldId id="344" r:id="rId44"/>
    <p:sldId id="341" r:id="rId45"/>
    <p:sldId id="345" r:id="rId46"/>
    <p:sldId id="346" r:id="rId47"/>
    <p:sldId id="342" r:id="rId48"/>
    <p:sldId id="347" r:id="rId49"/>
    <p:sldId id="343" r:id="rId50"/>
    <p:sldId id="335" r:id="rId51"/>
    <p:sldId id="348" r:id="rId52"/>
    <p:sldId id="349" r:id="rId53"/>
    <p:sldId id="382" r:id="rId54"/>
    <p:sldId id="354" r:id="rId55"/>
    <p:sldId id="355" r:id="rId56"/>
    <p:sldId id="350" r:id="rId57"/>
    <p:sldId id="356" r:id="rId58"/>
    <p:sldId id="351" r:id="rId59"/>
    <p:sldId id="376" r:id="rId60"/>
    <p:sldId id="357" r:id="rId61"/>
    <p:sldId id="358" r:id="rId62"/>
    <p:sldId id="380" r:id="rId63"/>
    <p:sldId id="381" r:id="rId64"/>
    <p:sldId id="352" r:id="rId65"/>
    <p:sldId id="377" r:id="rId66"/>
    <p:sldId id="359" r:id="rId67"/>
    <p:sldId id="379" r:id="rId68"/>
    <p:sldId id="360" r:id="rId69"/>
    <p:sldId id="361" r:id="rId70"/>
    <p:sldId id="362" r:id="rId71"/>
    <p:sldId id="363" r:id="rId72"/>
    <p:sldId id="364" r:id="rId73"/>
    <p:sldId id="366" r:id="rId74"/>
    <p:sldId id="365" r:id="rId75"/>
    <p:sldId id="367" r:id="rId76"/>
    <p:sldId id="368" r:id="rId77"/>
    <p:sldId id="373" r:id="rId78"/>
    <p:sldId id="371" r:id="rId79"/>
    <p:sldId id="372" r:id="rId80"/>
    <p:sldId id="374" r:id="rId81"/>
    <p:sldId id="375" r:id="rId82"/>
  </p:sldIdLst>
  <p:sldSz cx="12188825" cy="6858000"/>
  <p:notesSz cx="6858000" cy="9144000"/>
  <p:defaultTextStyle>
    <a:defPPr rtl="0">
      <a:defRPr lang="zh-TW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8" autoAdjust="0"/>
    <p:restoredTop sz="86439" autoAdjust="0"/>
  </p:normalViewPr>
  <p:slideViewPr>
    <p:cSldViewPr showGuides="1">
      <p:cViewPr>
        <p:scale>
          <a:sx n="70" d="100"/>
          <a:sy n="70" d="100"/>
        </p:scale>
        <p:origin x="-1282" y="-389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42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355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DC091BD-5DE9-456D-B8BA-96E57C818E21}" type="datetime2">
              <a:rPr lang="zh-TW" altLang="en-US" smtClean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2023年2月5日</a:t>
            </a:fld>
            <a:endParaRPr lang="zh-TW" altLang="en-US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en-US" altLang="zh-TW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solidFill>
                <a:schemeClr val="tx2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526583D-464D-4E97-8658-FAE2DAD62870}" type="datetime2">
              <a:rPr lang="zh-TW" altLang="en-US" smtClean="0"/>
              <a:t>2023年2月5日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8796F01-7154-41E0-B48B-A6921757531A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6215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9267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8641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3808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8786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4692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3913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5142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180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350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9547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350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350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8102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1919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2427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9039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6464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9707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4352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1043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63859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8712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9036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7085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88670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3504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39312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98101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033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83463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512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68406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99246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20341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32611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13255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40492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20942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10618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00265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28639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4522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86436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95101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32200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93238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93238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60705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921741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40842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1114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15480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1548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97395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60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24809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9871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65428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65428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64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65428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65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65428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66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45788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67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45788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68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47076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69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2229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052077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70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89101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71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58209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72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06964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73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722354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74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51280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75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46495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76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2386681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77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77491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78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44183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79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8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003842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80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812138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81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4028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en-US" altLang="zh-TW" smtClean="0"/>
              <a:pPr rtl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153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矩形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圖片 8" descr="一堆書籍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zh-TW" altLang="en-US" dirty="0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A8C897E-7213-4246-AE78-813E2B1986A6}" type="datetime2">
              <a:rPr lang="zh-TW" altLang="en-US" smtClean="0"/>
              <a:t>2023年2月5日</a:t>
            </a:fld>
            <a:endParaRPr lang="zh-TW" altLang="en-US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11" name="投影片編號預留位置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37DED6-D4C7-42EE-AB49-D2E39E64FDE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6BB79D-AEFE-4912-9BFB-F7DA99ECC7A3}" type="datetime2">
              <a:rPr lang="zh-TW" altLang="en-US" smtClean="0"/>
              <a:t>2023年2月5日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4D84D5-6873-4E02-B0E8-FE13DB564DD4}" type="datetime2">
              <a:rPr lang="zh-TW" altLang="en-US" smtClean="0"/>
              <a:t>2023年2月5日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D9B2B3F-3D4E-42B5-934C-157483585695}" type="datetime2">
              <a:rPr lang="zh-TW" altLang="en-US" smtClean="0"/>
              <a:t>2023年2月5日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A60BA0E-20D0-4E7C-B286-26C960A6788F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章節標題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矩形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b="0" dirty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pic>
        <p:nvPicPr>
          <p:cNvPr id="5" name="圖片 4" descr="一堆書籍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8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88AD551-0DBA-4544-A1B2-F7B948CBAA7A}" type="datetime2">
              <a:rPr lang="zh-TW" altLang="en-US" smtClean="0"/>
              <a:pPr/>
              <a:t>2023年2月5日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37DED6-D4C7-42EE-AB49-D2E39E64FDE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</a:p>
          <a:p>
            <a:pPr lvl="8" rtl="0"/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E17F88-F257-4896-B2B4-4AD3ED7F16DB}" type="datetime2">
              <a:rPr lang="zh-TW" altLang="en-US" smtClean="0"/>
              <a:t>2023年2月5日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zh-TW" altLang="en-US"/>
              <a:t>按一下以編輯母片文字樣式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zh-TW" altLang="en-US"/>
              <a:t>按一下以編輯母片文字樣式</a:t>
            </a:r>
            <a:endParaRPr lang="zh-TW" altLang="en-US" dirty="0"/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E74198-85C6-42FA-8937-72DBB664CF13}" type="datetime2">
              <a:rPr lang="zh-TW" altLang="en-US" smtClean="0"/>
              <a:t>2023年2月5日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7870CD-B6A5-4464-9C2F-2D1ED8C04555}" type="datetime2">
              <a:rPr lang="zh-TW" altLang="en-US" smtClean="0"/>
              <a:t>2023年2月5日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D0A5E5-DD6A-4477-B78C-72A1819A15D9}" type="datetime2">
              <a:rPr lang="zh-TW" altLang="en-US" smtClean="0"/>
              <a:t>2023年2月5日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zh-TW" altLang="en-US"/>
              <a:t>按一下以編輯母片文字樣式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68D990F-7D57-4110-9D2D-CAA9DE9ACBA8}" type="datetime2">
              <a:rPr lang="zh-TW" altLang="en-US" smtClean="0"/>
              <a:pPr/>
              <a:t>2023年2月5日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DFBB78A-01B4-41F2-96B0-677A4A28283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878870F-48CC-4F9D-9C1B-079F3B543137}" type="datetime2">
              <a:rPr lang="zh-TW" altLang="en-US" smtClean="0"/>
              <a:pPr/>
              <a:t>2023年2月5日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DFBB78A-01B4-41F2-96B0-677A4A28283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矩形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F692274-BE52-4A77-A4F6-8A8B935DAA18}" type="datetime2">
              <a:rPr lang="zh-TW" altLang="en-US" smtClean="0"/>
              <a:t>2023年2月5日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37DED6-D4C7-42EE-AB49-D2E39E64FDE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jpg"/><Relationship Id="rId4" Type="http://schemas.openxmlformats.org/officeDocument/2006/relationships/image" Target="../media/image19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g"/><Relationship Id="rId4" Type="http://schemas.openxmlformats.org/officeDocument/2006/relationships/image" Target="../media/image19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g"/><Relationship Id="rId4" Type="http://schemas.openxmlformats.org/officeDocument/2006/relationships/image" Target="../media/image200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jpg"/><Relationship Id="rId4" Type="http://schemas.openxmlformats.org/officeDocument/2006/relationships/image" Target="../media/image205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jpg"/><Relationship Id="rId4" Type="http://schemas.openxmlformats.org/officeDocument/2006/relationships/image" Target="../media/image20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jpg"/><Relationship Id="rId4" Type="http://schemas.openxmlformats.org/officeDocument/2006/relationships/image" Target="../media/image211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jpg"/><Relationship Id="rId4" Type="http://schemas.openxmlformats.org/officeDocument/2006/relationships/image" Target="../media/image214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5086300" y="5445224"/>
            <a:ext cx="7008574" cy="1244600"/>
          </a:xfrm>
        </p:spPr>
        <p:txBody>
          <a:bodyPr rtlCol="0"/>
          <a:lstStyle/>
          <a:p>
            <a:pPr rtl="0"/>
            <a:r>
              <a:rPr lang="zh-TW" altLang="en-US" dirty="0"/>
              <a:t>學校名稱</a:t>
            </a:r>
            <a:r>
              <a:rPr lang="en-US" altLang="zh-TW" dirty="0"/>
              <a:t>:</a:t>
            </a:r>
            <a:r>
              <a:rPr lang="zh-TW" altLang="en-US" dirty="0"/>
              <a:t>桃園市立僑愛國小</a:t>
            </a:r>
            <a:br>
              <a:rPr lang="zh-TW" altLang="en-US" dirty="0"/>
            </a:br>
            <a:r>
              <a:rPr lang="zh-TW" altLang="en-US" dirty="0"/>
              <a:t>日期</a:t>
            </a:r>
            <a:r>
              <a:rPr lang="en-US" altLang="zh-TW" dirty="0"/>
              <a:t>:112</a:t>
            </a:r>
            <a:r>
              <a:rPr lang="zh-TW" altLang="en-US" dirty="0"/>
              <a:t>年</a:t>
            </a:r>
            <a:r>
              <a:rPr lang="en-US" altLang="zh-TW" dirty="0"/>
              <a:t>3</a:t>
            </a:r>
            <a:r>
              <a:rPr lang="zh-TW" altLang="en-US" dirty="0"/>
              <a:t>月</a:t>
            </a:r>
            <a:r>
              <a:rPr lang="en-US" altLang="zh-TW" dirty="0"/>
              <a:t>6</a:t>
            </a:r>
            <a:r>
              <a:rPr lang="zh-TW" altLang="en-US" dirty="0"/>
              <a:t>日</a:t>
            </a:r>
          </a:p>
        </p:txBody>
      </p:sp>
      <p:sp>
        <p:nvSpPr>
          <p:cNvPr id="4" name="標題 1">
            <a:extLst>
              <a:ext uri="{FF2B5EF4-FFF2-40B4-BE49-F238E27FC236}">
                <a16:creationId xmlns="" xmlns:a16="http://schemas.microsoft.com/office/drawing/2014/main" id="{2C2C807F-0288-473B-B622-1658A63A8F7F}"/>
              </a:ext>
            </a:extLst>
          </p:cNvPr>
          <p:cNvSpPr txBox="1">
            <a:spLocks/>
          </p:cNvSpPr>
          <p:nvPr/>
        </p:nvSpPr>
        <p:spPr>
          <a:xfrm>
            <a:off x="4879346" y="260648"/>
            <a:ext cx="9677400" cy="18288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400" b="0" kern="1200" cap="none" spc="0" baseline="0">
                <a:ln w="0"/>
                <a:solidFill>
                  <a:schemeClr val="tx2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b="1" dirty="0"/>
              <a:t>     </a:t>
            </a:r>
            <a:r>
              <a:rPr lang="zh-TW" altLang="zh-TW" b="1" dirty="0"/>
              <a:t>桃園市</a:t>
            </a:r>
            <a:r>
              <a:rPr lang="en-US" altLang="zh-TW" b="1" dirty="0"/>
              <a:t>112</a:t>
            </a:r>
            <a:r>
              <a:rPr lang="zh-TW" altLang="en-US" b="1" dirty="0"/>
              <a:t>年度</a:t>
            </a:r>
            <a:endParaRPr lang="en-US" altLang="zh-TW" b="1" dirty="0"/>
          </a:p>
          <a:p>
            <a:r>
              <a:rPr lang="zh-TW" altLang="zh-TW" b="1" dirty="0"/>
              <a:t>校長辦學績效訪視</a:t>
            </a:r>
            <a:r>
              <a:rPr lang="zh-TW" altLang="en-US" b="1" dirty="0"/>
              <a:t>評鑑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="" xmlns:a16="http://schemas.microsoft.com/office/drawing/2014/main" id="{E07DA9BC-49F6-461B-9551-E6B43CF39AE1}"/>
              </a:ext>
            </a:extLst>
          </p:cNvPr>
          <p:cNvSpPr txBox="1">
            <a:spLocks/>
          </p:cNvSpPr>
          <p:nvPr/>
        </p:nvSpPr>
        <p:spPr>
          <a:xfrm>
            <a:off x="4726260" y="2514600"/>
            <a:ext cx="7008574" cy="18288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5400" b="0" kern="1200" cap="none" spc="0" baseline="0">
                <a:ln w="0"/>
                <a:solidFill>
                  <a:schemeClr val="tx2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b="1" dirty="0"/>
              <a:t>     報告人</a:t>
            </a:r>
            <a:r>
              <a:rPr lang="en-US" altLang="zh-TW" b="1" dirty="0"/>
              <a:t>:</a:t>
            </a:r>
            <a:r>
              <a:rPr lang="zh-TW" altLang="en-US" b="1" dirty="0"/>
              <a:t>張志瑋校長</a:t>
            </a:r>
            <a:endParaRPr lang="zh-TW" altLang="en-US" dirty="0">
              <a:latin typeface="Arial" panose="020B0604020202020204" pitchFamily="34" charset="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14" name="內容預留位置 2">
            <a:extLst>
              <a:ext uri="{FF2B5EF4-FFF2-40B4-BE49-F238E27FC236}">
                <a16:creationId xmlns="" xmlns:a16="http://schemas.microsoft.com/office/drawing/2014/main" id="{B24548E8-0A2C-4520-950F-D2FF142A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3-1-1-5</a:t>
            </a:r>
            <a:r>
              <a:rPr lang="zh-TW" altLang="en-US" dirty="0"/>
              <a:t>八里淡水十三行博物館參訪研習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D8E78E79-14D2-45B1-B6F4-D8B3E7F9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32" y="692176"/>
            <a:ext cx="4382996" cy="584582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8C1096A3-D799-41B5-A3B5-E36D2B03F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88" y="1639113"/>
            <a:ext cx="6531844" cy="48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14" name="內容預留位置 2">
            <a:extLst>
              <a:ext uri="{FF2B5EF4-FFF2-40B4-BE49-F238E27FC236}">
                <a16:creationId xmlns="" xmlns:a16="http://schemas.microsoft.com/office/drawing/2014/main" id="{B24548E8-0A2C-4520-950F-D2FF142A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3-1-1-5</a:t>
            </a:r>
            <a:r>
              <a:rPr lang="zh-TW" altLang="en-US" dirty="0"/>
              <a:t>八里淡水十三行博物館參訪研習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5A26BC6-7AEC-4B57-8F2C-0E29A01CC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1628800"/>
            <a:ext cx="6543663" cy="490774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840FDEE-50A2-4049-9EE3-C397F556C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681" y="116992"/>
            <a:ext cx="4320000" cy="324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E7E3A155-9994-4CC9-884C-7347FF46B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682" y="3501368"/>
            <a:ext cx="431999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14" name="內容預留位置 2">
            <a:extLst>
              <a:ext uri="{FF2B5EF4-FFF2-40B4-BE49-F238E27FC236}">
                <a16:creationId xmlns="" xmlns:a16="http://schemas.microsoft.com/office/drawing/2014/main" id="{B24548E8-0A2C-4520-950F-D2FF142A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3-1-1-6</a:t>
            </a:r>
            <a:r>
              <a:rPr lang="zh-TW" altLang="en-US" dirty="0" smtClean="0"/>
              <a:t>桃園市</a:t>
            </a:r>
            <a:r>
              <a:rPr lang="zh-TW" altLang="en-US" dirty="0"/>
              <a:t>地景藝術節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585E621-F1FA-494D-9B52-40DCE1CD6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64" y="1655595"/>
            <a:ext cx="6421283" cy="481596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2740528F-6762-492D-A467-DCD66980E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711" y="116632"/>
            <a:ext cx="4320000" cy="3240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A76D50B3-D2BB-4669-A4A8-E0B87A0B4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711" y="3475823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14" name="內容預留位置 2">
            <a:extLst>
              <a:ext uri="{FF2B5EF4-FFF2-40B4-BE49-F238E27FC236}">
                <a16:creationId xmlns="" xmlns:a16="http://schemas.microsoft.com/office/drawing/2014/main" id="{B24548E8-0A2C-4520-950F-D2FF142A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3-1-1-6</a:t>
            </a:r>
            <a:r>
              <a:rPr lang="zh-TW" altLang="en-US" dirty="0" smtClean="0"/>
              <a:t>桃園市</a:t>
            </a:r>
            <a:r>
              <a:rPr lang="zh-TW" altLang="en-US" dirty="0"/>
              <a:t>地景藝術節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72C79B51-C54C-455D-9C18-AC4A06231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696" y="234059"/>
            <a:ext cx="4170303" cy="312772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ADE4ECE-BBBF-41C4-846E-EED49B8E0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10" y="1658022"/>
            <a:ext cx="3661411" cy="48834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F3355D33-94CB-4D62-8D52-206A1F7F3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6245" y="3516970"/>
            <a:ext cx="4177754" cy="313331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F8517ED5-AEDA-4807-9E07-68F46C07B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342" y="1623784"/>
            <a:ext cx="3687081" cy="491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14" name="內容預留位置 2">
            <a:extLst>
              <a:ext uri="{FF2B5EF4-FFF2-40B4-BE49-F238E27FC236}">
                <a16:creationId xmlns="" xmlns:a16="http://schemas.microsoft.com/office/drawing/2014/main" id="{B24548E8-0A2C-4520-950F-D2FF142A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3-1-1-7</a:t>
            </a:r>
            <a:r>
              <a:rPr lang="zh-TW" altLang="en-US" dirty="0" smtClean="0"/>
              <a:t>特</a:t>
            </a:r>
            <a:r>
              <a:rPr lang="zh-TW" altLang="en-US" dirty="0"/>
              <a:t>教班大溪花彩節戶外參訪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C14568B1-6D9D-45FF-8A49-1A9FF82F0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05" y="3438004"/>
            <a:ext cx="4350716" cy="326303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0695BE77-ACAE-4CF2-ACBF-FE320FBFC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80" y="1556792"/>
            <a:ext cx="6670908" cy="500318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1A639423-BB3C-4CD5-83FC-27496843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305" y="165963"/>
            <a:ext cx="4350716" cy="326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CEA14C4-D207-4E74-807B-8F784AFFC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235136"/>
            <a:ext cx="4789299" cy="638772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42C96088-B649-4F67-9C31-DA6C0F557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46" y="1916832"/>
            <a:ext cx="6122213" cy="4591660"/>
          </a:xfrm>
          <a:prstGeom prst="rect">
            <a:avLst/>
          </a:prstGeom>
        </p:spPr>
      </p:pic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3-1-1-7</a:t>
            </a:r>
            <a:r>
              <a:rPr lang="zh-TW" altLang="en-US" dirty="0" smtClean="0"/>
              <a:t>特</a:t>
            </a:r>
            <a:r>
              <a:rPr lang="zh-TW" altLang="en-US" dirty="0"/>
              <a:t>教班大溪花彩節戶外參訪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061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3-1-1-8</a:t>
            </a:r>
            <a:r>
              <a:rPr lang="zh-TW" altLang="en-US" dirty="0" smtClean="0"/>
              <a:t>五</a:t>
            </a:r>
            <a:r>
              <a:rPr lang="zh-TW" altLang="en-US" dirty="0"/>
              <a:t>年級大溪文人及環境踏查戶外教學</a:t>
            </a:r>
            <a:endParaRPr lang="en-US" altLang="zh-TW" dirty="0"/>
          </a:p>
        </p:txBody>
      </p:sp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F8D91B6E-FB6A-4225-A8A4-5D1CCA7BA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431" y="3501008"/>
            <a:ext cx="4320480" cy="325116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55A7B16A-78C7-4D42-B3C8-28F0AE3DA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14" y="1611859"/>
            <a:ext cx="6354726" cy="478193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="" xmlns:a16="http://schemas.microsoft.com/office/drawing/2014/main" id="{7BECE9EA-5F9D-4C2B-B505-6CFE93722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541" y="177839"/>
            <a:ext cx="4320480" cy="32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2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3-1-1-8</a:t>
            </a:r>
            <a:r>
              <a:rPr lang="zh-TW" altLang="en-US" dirty="0" smtClean="0"/>
              <a:t>五</a:t>
            </a:r>
            <a:r>
              <a:rPr lang="zh-TW" altLang="en-US" dirty="0"/>
              <a:t>年級大溪文人及環境踏查戶外教學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D01A5D5D-6978-482A-8FDA-863F22ED0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1" y="2058391"/>
            <a:ext cx="5486056" cy="412825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0089B422-601B-43C2-81C8-C1D0A8AFD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28" y="2058391"/>
            <a:ext cx="5486056" cy="41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3-1-1-9</a:t>
            </a:r>
            <a:r>
              <a:rPr lang="zh-TW" altLang="en-US" dirty="0" smtClean="0"/>
              <a:t>二</a:t>
            </a:r>
            <a:r>
              <a:rPr lang="zh-TW" altLang="en-US" dirty="0"/>
              <a:t>年級八德埤塘公園闖關研習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0CD18CC-66C7-4D43-803D-4E40FCCA4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1628800"/>
            <a:ext cx="6401979" cy="48014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2817221F-9E73-473D-8783-DDE73D9C4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892" y="323251"/>
            <a:ext cx="4029975" cy="302248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EA93B35C-3F4A-4D21-BD45-F85C3A22E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892" y="3679078"/>
            <a:ext cx="4029975" cy="302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3-1-1-9</a:t>
            </a:r>
            <a:r>
              <a:rPr lang="zh-TW" altLang="en-US" dirty="0" smtClean="0"/>
              <a:t>二</a:t>
            </a:r>
            <a:r>
              <a:rPr lang="zh-TW" altLang="en-US" dirty="0"/>
              <a:t>年級八德埤塘公園闖關研習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860D7CF-56C3-4AD0-8C5F-971EBA74A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62" y="1769585"/>
            <a:ext cx="6432715" cy="48245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A4AB1DD8-656E-487E-BB16-42BE89D9A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201" y="3539172"/>
            <a:ext cx="4320000" cy="324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1A096F24-1072-448D-936C-257575367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875" y="78828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</a:t>
            </a:r>
            <a:r>
              <a:rPr lang="zh-TW" altLang="en-US" dirty="0"/>
              <a:t>石門水庫減磷教育一日研習活動</a:t>
            </a:r>
            <a:endParaRPr lang="en-US" altLang="zh-TW" dirty="0"/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7346C00A-4E86-444E-8594-B19FA22A4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404" y="2529592"/>
            <a:ext cx="5755236" cy="383442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AA9438D0-98AA-4F5D-96D3-1FB73E1B4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12" y="2529592"/>
            <a:ext cx="5112568" cy="383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3-1-1-10</a:t>
            </a:r>
            <a:r>
              <a:rPr lang="zh-TW" altLang="en-US" dirty="0" smtClean="0"/>
              <a:t>美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力</a:t>
            </a:r>
            <a:r>
              <a:rPr lang="en-US" altLang="zh-TW" dirty="0" smtClean="0"/>
              <a:t>“</a:t>
            </a:r>
            <a:r>
              <a:rPr lang="zh-TW" altLang="en-US" dirty="0" smtClean="0"/>
              <a:t>台灣</a:t>
            </a:r>
            <a:r>
              <a:rPr lang="en-US" altLang="zh-TW" dirty="0"/>
              <a:t>3D</a:t>
            </a:r>
            <a:r>
              <a:rPr lang="zh-TW" altLang="en-US" dirty="0"/>
              <a:t>電影欣賞</a:t>
            </a:r>
            <a:endParaRPr lang="en-US" altLang="zh-TW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1666830"/>
            <a:ext cx="6083829" cy="456287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3" y="186486"/>
            <a:ext cx="4320480" cy="296068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286" y="3336776"/>
            <a:ext cx="4290334" cy="32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3-1-1-10</a:t>
            </a:r>
            <a:r>
              <a:rPr lang="zh-TW" altLang="en-US" dirty="0"/>
              <a:t>美”力“台灣</a:t>
            </a:r>
            <a:r>
              <a:rPr lang="en-US" altLang="zh-TW" dirty="0"/>
              <a:t>3D</a:t>
            </a:r>
            <a:r>
              <a:rPr lang="zh-TW" altLang="en-US" dirty="0"/>
              <a:t>電影欣賞</a:t>
            </a:r>
          </a:p>
          <a:p>
            <a:endParaRPr lang="en-US" altLang="zh-TW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1556792"/>
            <a:ext cx="6216881" cy="466266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01" y="262174"/>
            <a:ext cx="4320000" cy="303946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396" y="3429000"/>
            <a:ext cx="4290053" cy="32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3-1-1-11</a:t>
            </a:r>
            <a:r>
              <a:rPr lang="zh-TW" altLang="en-US" dirty="0"/>
              <a:t>中央大學梳子壩科普實驗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BAC119B6-39DA-4477-BD64-DBA7FF3B4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1" y="1772816"/>
            <a:ext cx="6414373" cy="481078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4A0CA3FA-821B-44F6-93AD-1FF312038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026" y="252355"/>
            <a:ext cx="4766466" cy="198404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B5D7FCF6-95BC-4AAB-BCFB-E541CD2ADB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05" r="7317"/>
          <a:stretch/>
        </p:blipFill>
        <p:spPr>
          <a:xfrm>
            <a:off x="7023275" y="2458288"/>
            <a:ext cx="4766466" cy="424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3-1-1-11</a:t>
            </a:r>
            <a:r>
              <a:rPr lang="zh-TW" altLang="en-US" dirty="0"/>
              <a:t>中央大學梳子壩科普實驗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7F685A83-A308-4618-B7A1-2845CF237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32" y="3545632"/>
            <a:ext cx="4320000" cy="324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A442800-55F1-45B2-A7D5-7854FD525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532" y="116632"/>
            <a:ext cx="4320000" cy="324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9B3211C2-D791-4672-8C71-7CBD8D52F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44" y="1728192"/>
            <a:ext cx="649221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4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3-1-1-12</a:t>
            </a:r>
            <a:r>
              <a:rPr lang="zh-TW" altLang="en-US" dirty="0"/>
              <a:t>聯合國永續發展</a:t>
            </a:r>
            <a:r>
              <a:rPr lang="en-US" altLang="zh-TW" dirty="0"/>
              <a:t>SDGS</a:t>
            </a:r>
            <a:r>
              <a:rPr lang="zh-TW" altLang="en-US" dirty="0"/>
              <a:t>環境教育宣導</a:t>
            </a:r>
            <a:r>
              <a:rPr lang="en-US" altLang="zh-TW" dirty="0"/>
              <a:t>(</a:t>
            </a:r>
            <a:r>
              <a:rPr lang="zh-TW" altLang="en-US" dirty="0"/>
              <a:t>二年級</a:t>
            </a:r>
            <a:r>
              <a:rPr lang="en-US" altLang="zh-TW" dirty="0"/>
              <a:t>)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BB3963D7-5725-4EFE-B8D7-B8B0E6E6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420" y="1975085"/>
            <a:ext cx="5688632" cy="426647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50C91DF2-A588-45F6-8004-1E3434F95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72" y="1975085"/>
            <a:ext cx="5688632" cy="42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9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3-1-1-12</a:t>
            </a:r>
            <a:r>
              <a:rPr lang="zh-TW" altLang="en-US" dirty="0"/>
              <a:t>聯合國永續發展</a:t>
            </a:r>
            <a:r>
              <a:rPr lang="en-US" altLang="zh-TW" dirty="0"/>
              <a:t>SDGS</a:t>
            </a:r>
            <a:r>
              <a:rPr lang="zh-TW" altLang="en-US" dirty="0"/>
              <a:t>環境教育宣導</a:t>
            </a:r>
            <a:r>
              <a:rPr lang="en-US" altLang="zh-TW" dirty="0"/>
              <a:t>(</a:t>
            </a:r>
            <a:r>
              <a:rPr lang="zh-TW" altLang="en-US" dirty="0"/>
              <a:t>二年級</a:t>
            </a:r>
            <a:r>
              <a:rPr lang="en-US" altLang="zh-TW" dirty="0"/>
              <a:t>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89C2F9C-E14A-420C-ABC7-0C195CE51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023" y="3112787"/>
            <a:ext cx="4813886" cy="361041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5A9D0D09-483B-46F7-8E29-9E57CF5DB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56" y="1685149"/>
            <a:ext cx="6262605" cy="469695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69310813-1BB1-4CC1-8269-A785FA4AE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469" y="134798"/>
            <a:ext cx="3798576" cy="28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8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3-1-1-13</a:t>
            </a:r>
            <a:r>
              <a:rPr lang="zh-TW" altLang="en-US" dirty="0"/>
              <a:t>森林密碼研習</a:t>
            </a:r>
            <a:endParaRPr lang="en-US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29134E9E-149B-4EA9-9D4F-70B14776F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005" y="3429000"/>
            <a:ext cx="4320000" cy="324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3884EB00-867F-4DC8-A4ED-C5EAD9524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32" y="1642839"/>
            <a:ext cx="6797755" cy="509831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79B188EB-8F56-40A6-92DD-477D756AD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005" y="122535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9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048E7C0-700B-4482-83C4-B883B4066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908" y="3524661"/>
            <a:ext cx="4323685" cy="324276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2FBD2C25-A985-428B-9F40-B4FF4ABE1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32" y="1474252"/>
            <a:ext cx="6840760" cy="513057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363EC6D2-9859-4627-B35B-67A241607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035" y="116632"/>
            <a:ext cx="4323686" cy="3242764"/>
          </a:xfrm>
          <a:prstGeom prst="rect">
            <a:avLst/>
          </a:prstGeom>
        </p:spPr>
      </p:pic>
      <p:sp>
        <p:nvSpPr>
          <p:cNvPr id="10" name="內容預留位置 2">
            <a:extLst>
              <a:ext uri="{FF2B5EF4-FFF2-40B4-BE49-F238E27FC236}">
                <a16:creationId xmlns="" xmlns:a16="http://schemas.microsoft.com/office/drawing/2014/main" id="{3DAA6224-2AE0-45E3-B416-BC16F9EA35E6}"/>
              </a:ext>
            </a:extLst>
          </p:cNvPr>
          <p:cNvSpPr txBox="1">
            <a:spLocks/>
          </p:cNvSpPr>
          <p:nvPr/>
        </p:nvSpPr>
        <p:spPr>
          <a:xfrm>
            <a:off x="405780" y="869092"/>
            <a:ext cx="10157354" cy="5750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/>
              <a:t>3-1-1-13</a:t>
            </a:r>
            <a:r>
              <a:rPr lang="zh-TW" altLang="en-US"/>
              <a:t>森林密碼研習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29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3-1-1-14</a:t>
            </a:r>
            <a:r>
              <a:rPr lang="zh-TW" altLang="en-US"/>
              <a:t>龍潭三和客家社區環境生態踏查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D8AAE62-E528-4FEB-B457-2FDE1010C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227" y="431490"/>
            <a:ext cx="5307979" cy="298573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DA5CBC37-CAD4-48EF-A43D-1D3725E05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227" y="3575838"/>
            <a:ext cx="5307979" cy="298573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21CFD9CB-D345-4E18-9706-B28EDCF905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01" r="12901" b="13026"/>
          <a:stretch/>
        </p:blipFill>
        <p:spPr>
          <a:xfrm>
            <a:off x="350967" y="1764937"/>
            <a:ext cx="6186854" cy="454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3-1-1-14</a:t>
            </a:r>
            <a:r>
              <a:rPr lang="zh-TW" altLang="en-US"/>
              <a:t>龍潭三和客家社區環境生態踏查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FC2D1651-B957-47D0-83F0-8952EA0A2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5"/>
          <a:stretch/>
        </p:blipFill>
        <p:spPr>
          <a:xfrm>
            <a:off x="405780" y="1829852"/>
            <a:ext cx="6631191" cy="483950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DD06D7BD-5929-4964-89C7-68CFC44FD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43" y="4096597"/>
            <a:ext cx="4573801" cy="257276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D62513D4-61E9-4AA0-81E6-B26CC0290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243" y="1237345"/>
            <a:ext cx="4573801" cy="25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1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</a:t>
            </a:r>
            <a:r>
              <a:rPr lang="zh-TW" altLang="en-US" dirty="0"/>
              <a:t>石門水庫減磷教育一日研習活動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1CC47620-8968-460D-804E-3309DA4FA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986" y="3119089"/>
            <a:ext cx="5472608" cy="36461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C25ECF2-2C0F-4E71-B6DA-D6B40CE0E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69" y="3111449"/>
            <a:ext cx="5472608" cy="36461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E51BDB27-E7E1-498C-900F-DA8C33B5D8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20" t="8867" r="19760"/>
          <a:stretch/>
        </p:blipFill>
        <p:spPr>
          <a:xfrm>
            <a:off x="7894612" y="109251"/>
            <a:ext cx="3308043" cy="279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3-1-1-15</a:t>
            </a:r>
            <a:r>
              <a:rPr lang="zh-TW" altLang="en-US" dirty="0"/>
              <a:t>校園芒果樹攀體驗</a:t>
            </a:r>
            <a:endParaRPr lang="en-US" altLang="zh-TW" dirty="0"/>
          </a:p>
        </p:txBody>
      </p:sp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2BFA4D16-E615-453A-94B3-5C8446B4A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28" y="456676"/>
            <a:ext cx="3522148" cy="626159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="" xmlns:a16="http://schemas.microsoft.com/office/drawing/2014/main" id="{3CD86600-0107-4219-B6DD-74F12816D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12" y="1428636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7C2ED082-926F-44DC-ACE6-6F662EA4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091" y="1322720"/>
            <a:ext cx="3413211" cy="255990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D711728C-5438-4437-A906-7C933B74AC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9" t="9919" r="119" b="2515"/>
          <a:stretch/>
        </p:blipFill>
        <p:spPr>
          <a:xfrm>
            <a:off x="1197868" y="4012542"/>
            <a:ext cx="4104456" cy="26955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24FCC6F3-3CBF-4942-968B-4B97F762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466" y="1376833"/>
            <a:ext cx="3413211" cy="25599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7ECD1D7F-43ED-4B45-ABB8-FDE8EF272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80" y="1301140"/>
            <a:ext cx="3413211" cy="255990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0AACE3EC-4348-464A-9B99-B765C70B3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3408" y="4015866"/>
            <a:ext cx="4792115" cy="2695565"/>
          </a:xfrm>
          <a:prstGeom prst="rect">
            <a:avLst/>
          </a:prstGeom>
        </p:spPr>
      </p:pic>
      <p:sp>
        <p:nvSpPr>
          <p:cNvPr id="14" name="內容預留位置 2">
            <a:extLst>
              <a:ext uri="{FF2B5EF4-FFF2-40B4-BE49-F238E27FC236}">
                <a16:creationId xmlns="" xmlns:a16="http://schemas.microsoft.com/office/drawing/2014/main" id="{81FA263D-5732-495E-83FC-BDF6D9B3C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3-1-1-15</a:t>
            </a:r>
            <a:r>
              <a:rPr lang="zh-TW" altLang="en-US" dirty="0"/>
              <a:t>校園芒果樹攀體驗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6462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3-1-1-16</a:t>
            </a:r>
            <a:r>
              <a:rPr lang="zh-TW" altLang="en-US" dirty="0"/>
              <a:t>校園植物闖關</a:t>
            </a:r>
            <a:endParaRPr lang="en-US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6183FB3D-5AD2-4B40-A04E-FF1F81448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405" y="327923"/>
            <a:ext cx="4650161" cy="620215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="" xmlns:a16="http://schemas.microsoft.com/office/drawing/2014/main" id="{295DC5B8-89DD-4778-83AD-AF7A34EED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28" y="1700808"/>
            <a:ext cx="6430880" cy="48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3-1-1-16</a:t>
            </a:r>
            <a:r>
              <a:rPr lang="zh-TW" altLang="en-US" dirty="0"/>
              <a:t>校園植物闖關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0022B36-F80B-43AA-8103-750F91AD8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372" y="3618000"/>
            <a:ext cx="4853933" cy="324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1913F971-7C73-46B2-9DA4-141479BAC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338" y="189000"/>
            <a:ext cx="4320000" cy="324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412776"/>
            <a:ext cx="6120680" cy="491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3-1-1-17</a:t>
            </a:r>
            <a:r>
              <a:rPr lang="zh-TW" altLang="en-US"/>
              <a:t>教職員工蚊之色變防蚊液</a:t>
            </a:r>
            <a:r>
              <a:rPr lang="en-US" altLang="zh-TW"/>
              <a:t>DIY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CBAD8FF1-48CD-4840-B78E-A5BEB0594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24" y="1578616"/>
            <a:ext cx="6499627" cy="487472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C47A195F-012E-4508-A3A4-E7821F77C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548" y="3421236"/>
            <a:ext cx="4320000" cy="324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66C98B97-CB78-4360-AC48-E45C81B07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548" y="-41384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3-1-1-17</a:t>
            </a:r>
            <a:r>
              <a:rPr lang="zh-TW" altLang="en-US"/>
              <a:t>教職員工蚊之色變防蚊液</a:t>
            </a:r>
            <a:r>
              <a:rPr lang="en-US" altLang="zh-TW"/>
              <a:t>DIY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90414A9-E595-4602-8D3F-DA59F2F7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47" y="1844823"/>
            <a:ext cx="5678623" cy="425896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2FD0E01-B714-488D-A0B6-8C32DF403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091" y="1844823"/>
            <a:ext cx="5678623" cy="42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3-1-1-18</a:t>
            </a:r>
            <a:r>
              <a:rPr lang="zh-TW" altLang="en-US" dirty="0"/>
              <a:t>教職員工魚菜共生</a:t>
            </a:r>
            <a:r>
              <a:rPr lang="en-US" altLang="zh-TW" dirty="0"/>
              <a:t>DIY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BD7587FD-5D5D-40DA-BA6F-A888FE04A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1628800"/>
            <a:ext cx="6653808" cy="499035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378C9E45-A182-439D-A5BA-4CDA75057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633" y="707285"/>
            <a:ext cx="4436676" cy="591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3-1-1-18</a:t>
            </a:r>
            <a:r>
              <a:rPr lang="zh-TW" altLang="en-US" dirty="0"/>
              <a:t>教職員工魚菜共生</a:t>
            </a:r>
            <a:r>
              <a:rPr lang="en-US" altLang="zh-TW" dirty="0"/>
              <a:t>DIY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7E94E955-129D-49EF-921C-84921CA5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33" y="3463653"/>
            <a:ext cx="4320000" cy="324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1E6FB11B-B7C4-4EB9-8FA6-88E80D2F4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532" y="176052"/>
            <a:ext cx="4320001" cy="3240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6A395E4-7C33-4DD2-B4F6-F6CDD6F9D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20" y="1610607"/>
            <a:ext cx="6260993" cy="46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3-1-2-1</a:t>
            </a:r>
            <a:r>
              <a:rPr lang="zh-TW" altLang="en-US" dirty="0" smtClean="0"/>
              <a:t>辦理</a:t>
            </a:r>
            <a:r>
              <a:rPr lang="zh-TW" altLang="en-US" dirty="0"/>
              <a:t>教職員工健康增能研習</a:t>
            </a:r>
            <a:r>
              <a:rPr lang="en-US" altLang="zh-TW" dirty="0"/>
              <a:t>-</a:t>
            </a:r>
            <a:r>
              <a:rPr lang="zh-TW" altLang="en-US" dirty="0"/>
              <a:t>如何正確處理傷口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82B149AB-EF56-4A87-A3DE-F4836C74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2424218"/>
            <a:ext cx="5616624" cy="315935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564BDEBB-922E-420D-8698-120E99CEB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338" y="2424217"/>
            <a:ext cx="5616624" cy="315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3-1-2-1</a:t>
            </a:r>
            <a:r>
              <a:rPr lang="zh-TW" altLang="en-US" dirty="0" smtClean="0"/>
              <a:t>辦理</a:t>
            </a:r>
            <a:r>
              <a:rPr lang="zh-TW" altLang="en-US" dirty="0"/>
              <a:t>教職員工健康增能研習</a:t>
            </a:r>
            <a:r>
              <a:rPr lang="en-US" altLang="zh-TW" dirty="0"/>
              <a:t>-</a:t>
            </a:r>
            <a:r>
              <a:rPr lang="zh-TW" altLang="en-US" dirty="0"/>
              <a:t>如何正確處理傷口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ECF1E61-A0B4-4EB1-8AF3-101409CFA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79" y="2493887"/>
            <a:ext cx="5619200" cy="3160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15B1684-1B04-483B-B94A-AE6513AF1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80" y="2493887"/>
            <a:ext cx="5619200" cy="31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3-1-1-2</a:t>
            </a:r>
            <a:r>
              <a:rPr lang="zh-TW" altLang="en-US" dirty="0"/>
              <a:t>海科館學海無涯體驗營</a:t>
            </a:r>
            <a:endParaRPr lang="en-US" altLang="zh-TW" dirty="0"/>
          </a:p>
        </p:txBody>
      </p:sp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21BB1ECD-CEC7-4FF8-BFF1-C778FBB9A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348" y="2276872"/>
            <a:ext cx="5757170" cy="431787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925A4893-661A-45E8-AF17-A1078781C9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236"/>
          <a:stretch/>
        </p:blipFill>
        <p:spPr>
          <a:xfrm>
            <a:off x="927867" y="2276872"/>
            <a:ext cx="4176464" cy="430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3-1-2-2</a:t>
            </a:r>
            <a:r>
              <a:rPr lang="zh-TW" altLang="en-US" dirty="0" smtClean="0"/>
              <a:t>辦理</a:t>
            </a:r>
            <a:r>
              <a:rPr lang="zh-TW" altLang="en-US" dirty="0"/>
              <a:t>教職員工對抗熱傷害預防勝於治療講座研習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381EE19E-0523-42C7-A4EA-D2734234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556" y="1348004"/>
            <a:ext cx="3888432" cy="25956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42A265A0-F03A-4AE1-8505-FD39986BD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91" y="1499858"/>
            <a:ext cx="6516836" cy="488762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026F1AD1-ECCF-4019-8D96-30D78CB1C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558" y="4196030"/>
            <a:ext cx="3888430" cy="259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3-1-2-2</a:t>
            </a:r>
            <a:r>
              <a:rPr lang="zh-TW" altLang="en-US" dirty="0" smtClean="0"/>
              <a:t>辦理</a:t>
            </a:r>
            <a:r>
              <a:rPr lang="zh-TW" altLang="en-US" dirty="0"/>
              <a:t>教職員工對抗熱傷害預防勝於治療講座研習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1B0F401-49CD-4813-ABBB-7F1A65585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6" y="1979711"/>
            <a:ext cx="5390972" cy="404322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4DBBFF04-8986-4EEE-98D8-220DA4D2B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792" y="1945680"/>
            <a:ext cx="5390971" cy="40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4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3-1-2-3</a:t>
            </a:r>
            <a:r>
              <a:rPr lang="zh-TW" altLang="en-US" dirty="0" smtClean="0"/>
              <a:t>辦理</a:t>
            </a:r>
            <a:r>
              <a:rPr lang="zh-TW" altLang="en-US" dirty="0"/>
              <a:t>教職員工十大癌症問題探討研習</a:t>
            </a:r>
            <a:endParaRPr lang="en-US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2C81FA50-6AAD-4EED-ADD3-4ACB9183A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351" y="3501368"/>
            <a:ext cx="4320000" cy="324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DA1E8EC0-A8B5-4781-A7B0-4882D7484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836" y="170926"/>
            <a:ext cx="4320000" cy="3240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41B56F7D-70D3-4F64-8E22-723915E62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20" y="1585973"/>
            <a:ext cx="6501764" cy="48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3-1-2-3</a:t>
            </a:r>
            <a:r>
              <a:rPr lang="zh-TW" altLang="en-US" dirty="0" smtClean="0"/>
              <a:t>辦理</a:t>
            </a:r>
            <a:r>
              <a:rPr lang="zh-TW" altLang="en-US" dirty="0"/>
              <a:t>教職員工十大癌症問題探討研習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9B35AC29-A777-40FA-B7F1-A6C07EAA2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52" y="1444164"/>
            <a:ext cx="4431605" cy="28396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D601E74-A874-4460-A5FB-5C5B4FBA8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357" y="4437112"/>
            <a:ext cx="4305777" cy="22915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24AF7437-C8BC-49B3-8F7C-4BA772C69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605" y="1444164"/>
            <a:ext cx="4330529" cy="28396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2E45A663-9965-445C-9509-524A646B0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852" y="4437112"/>
            <a:ext cx="4431606" cy="22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3-1-2-4</a:t>
            </a:r>
            <a:r>
              <a:rPr lang="zh-TW" altLang="en-US" dirty="0" smtClean="0"/>
              <a:t>教職員</a:t>
            </a:r>
            <a:r>
              <a:rPr lang="zh-TW" altLang="en-US" dirty="0"/>
              <a:t>工無毒家園健康研習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F7C34E9D-22A1-430B-A418-858C97AF3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594" y="84929"/>
            <a:ext cx="4320000" cy="324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E942A8F5-7043-4139-B34E-4D8051871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594" y="3501368"/>
            <a:ext cx="4320000" cy="324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51C3940F-6931-422A-A62D-51C0E0480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80" y="1484784"/>
            <a:ext cx="6673685" cy="50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3-1-2-4</a:t>
            </a:r>
            <a:r>
              <a:rPr lang="zh-TW" altLang="en-US" dirty="0" smtClean="0"/>
              <a:t>教職員</a:t>
            </a:r>
            <a:r>
              <a:rPr lang="zh-TW" altLang="en-US" dirty="0"/>
              <a:t>工無毒家園健康研習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7BA30FF9-1638-401D-913D-E986E9EB2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600" y="16918"/>
            <a:ext cx="4320000" cy="324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B42834C0-54E1-49BE-A0E3-E90A08C34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600" y="3448248"/>
            <a:ext cx="4320000" cy="324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72B48C65-7B63-4B0F-9585-A51625AF0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68" y="1648834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3-1-2-5</a:t>
            </a:r>
            <a:r>
              <a:rPr lang="zh-TW" altLang="en-US" dirty="0" smtClean="0"/>
              <a:t>教職員</a:t>
            </a:r>
            <a:r>
              <a:rPr lang="zh-TW" altLang="en-US" dirty="0"/>
              <a:t>工全腦研習提升效能</a:t>
            </a:r>
            <a:endParaRPr lang="en-US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DAF9BEA1-DE3B-4571-805F-04381AEF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556" y="3506145"/>
            <a:ext cx="4080000" cy="306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2B490CD2-FB4D-41A1-9556-7FE23270E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34" y="1552323"/>
            <a:ext cx="6436197" cy="482714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D2DA1A4B-AE3B-4011-AC6D-2C10EBD12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991" y="252355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1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3-1-2-5</a:t>
            </a:r>
            <a:r>
              <a:rPr lang="zh-TW" altLang="en-US" dirty="0" smtClean="0"/>
              <a:t>教職員</a:t>
            </a:r>
            <a:r>
              <a:rPr lang="zh-TW" altLang="en-US" dirty="0"/>
              <a:t>工全腦研習提升效能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D3269C1-826A-4C8E-BFE8-E9033FE6C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533" y="254629"/>
            <a:ext cx="4080000" cy="306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57793458-C46C-41F5-BABB-A26C7D49E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281" y="3474940"/>
            <a:ext cx="4080000" cy="306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E5939248-5FE3-48D7-A8E2-97C8C61E5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36" y="1595654"/>
            <a:ext cx="6586370" cy="49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3-1-2-6</a:t>
            </a:r>
            <a:r>
              <a:rPr lang="zh-TW" altLang="en-US" dirty="0" smtClean="0"/>
              <a:t>教職員</a:t>
            </a:r>
            <a:r>
              <a:rPr lang="zh-TW" altLang="en-US" dirty="0"/>
              <a:t>工運動傷害研習</a:t>
            </a:r>
            <a:endParaRPr lang="en-US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83BA6D90-3506-452B-9F07-4E25C4C5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47" y="1619795"/>
            <a:ext cx="6605466" cy="495689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56722367-40D6-4E93-9096-301004623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210" y="3429000"/>
            <a:ext cx="4077700" cy="306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8700CD09-FB48-4CE7-B9E2-B5F5503A3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321" y="170808"/>
            <a:ext cx="40777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3-1-2-6</a:t>
            </a:r>
            <a:r>
              <a:rPr lang="zh-TW" altLang="en-US" dirty="0" smtClean="0"/>
              <a:t>教職員</a:t>
            </a:r>
            <a:r>
              <a:rPr lang="zh-TW" altLang="en-US" dirty="0"/>
              <a:t>工運動傷害研習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5FD8F509-A84B-47FE-BEB1-F0630A2D7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028" y="1841375"/>
            <a:ext cx="5400000" cy="40522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13ADDE56-AACC-40A8-A93B-12E04051B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48" y="1844824"/>
            <a:ext cx="5400000" cy="40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3-1-1-2</a:t>
            </a:r>
            <a:r>
              <a:rPr lang="zh-TW" altLang="en-US" dirty="0"/>
              <a:t>海科館學海無涯體驗營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B949E6B9-9E5E-4E74-9A64-64D675434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05" y="2430440"/>
            <a:ext cx="5712048" cy="42840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78F33CE1-AA9B-40AF-8B50-8A44034D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148" y="3118544"/>
            <a:ext cx="4800000" cy="360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BC58519D-2C4C-4FA0-BB87-B94574B41D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49"/>
          <a:stretch/>
        </p:blipFill>
        <p:spPr>
          <a:xfrm>
            <a:off x="7318548" y="118620"/>
            <a:ext cx="3216624" cy="28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3-1-2-7</a:t>
            </a:r>
            <a:r>
              <a:rPr lang="zh-TW" altLang="en-US" dirty="0" smtClean="0"/>
              <a:t>六</a:t>
            </a:r>
            <a:r>
              <a:rPr lang="zh-TW" altLang="en-US" dirty="0"/>
              <a:t>年級正確用藥宣導活動照片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69411C1-A1F1-48B9-8006-44672AFAC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558" y="252355"/>
            <a:ext cx="4080000" cy="306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B7F72CBE-46A7-402B-82EC-156C075B8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558" y="3545645"/>
            <a:ext cx="4080000" cy="3060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B9959AF4-7E8C-4EA2-B0F7-01161D4AF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14" y="1444164"/>
            <a:ext cx="6772942" cy="507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3-1-2-7</a:t>
            </a:r>
            <a:r>
              <a:rPr lang="zh-TW" altLang="en-US" dirty="0" smtClean="0"/>
              <a:t>六</a:t>
            </a:r>
            <a:r>
              <a:rPr lang="zh-TW" altLang="en-US" dirty="0"/>
              <a:t>年級正確用藥宣導活動照片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6D526F4-0D71-4092-84E3-5DF0B1F6C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482" y="3501368"/>
            <a:ext cx="4320000" cy="324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82D41F2E-BE2C-43FA-B4E0-7A8F8FA77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030" y="92584"/>
            <a:ext cx="4320000" cy="324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A5BE0E39-7508-4D0D-919A-8518EBA4F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80" y="1612532"/>
            <a:ext cx="6656201" cy="49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3-1-2-8</a:t>
            </a:r>
            <a:r>
              <a:rPr lang="zh-TW" altLang="en-US" dirty="0" smtClean="0"/>
              <a:t>高年級</a:t>
            </a:r>
            <a:r>
              <a:rPr lang="zh-TW" altLang="en-US" dirty="0"/>
              <a:t>認識愛滋保護自己宣導講座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B21242C-C692-42E1-98F3-62EE21C39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548" y="116632"/>
            <a:ext cx="4320000" cy="324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FB6536B-12C6-4240-9A07-473295AD3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80" y="1628800"/>
            <a:ext cx="6624736" cy="496855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C8F9E0CB-C693-4AF3-9BC8-028A109F9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548" y="3482277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3-1-2-8</a:t>
            </a:r>
            <a:r>
              <a:rPr lang="zh-TW" altLang="en-US" dirty="0" smtClean="0"/>
              <a:t>高年級</a:t>
            </a:r>
            <a:r>
              <a:rPr lang="zh-TW" altLang="en-US" dirty="0"/>
              <a:t>認識愛滋保護自己宣導講座</a:t>
            </a:r>
            <a:endParaRPr lang="en-US" altLang="zh-TW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1628800"/>
            <a:ext cx="6336704" cy="46085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260648"/>
            <a:ext cx="4248473" cy="295232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3384376"/>
            <a:ext cx="4248473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3-1-2-9</a:t>
            </a:r>
            <a:r>
              <a:rPr lang="zh-TW" altLang="en-US" dirty="0" smtClean="0"/>
              <a:t>陽光</a:t>
            </a:r>
            <a:r>
              <a:rPr lang="zh-TW" altLang="en-US" dirty="0"/>
              <a:t>基金會燒燙傷宣導</a:t>
            </a:r>
            <a:r>
              <a:rPr lang="en-US" altLang="zh-TW" dirty="0"/>
              <a:t>(</a:t>
            </a:r>
            <a:r>
              <a:rPr lang="zh-TW" altLang="en-US" dirty="0"/>
              <a:t>六年級</a:t>
            </a:r>
            <a:r>
              <a:rPr lang="en-US" altLang="zh-TW" dirty="0"/>
              <a:t>)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E61E1E5-CCB5-4660-8F2A-66EBF741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451" y="3492355"/>
            <a:ext cx="4320000" cy="324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C0406F5D-9E18-435A-A756-0DD137664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451" y="188032"/>
            <a:ext cx="4320000" cy="324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EC70BE0D-5C70-42C9-83CE-47904B76F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74" y="1631915"/>
            <a:ext cx="6706176" cy="50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3-1-2-9</a:t>
            </a:r>
            <a:r>
              <a:rPr lang="zh-TW" altLang="en-US" dirty="0" smtClean="0"/>
              <a:t>陽光</a:t>
            </a:r>
            <a:r>
              <a:rPr lang="zh-TW" altLang="en-US" dirty="0"/>
              <a:t>基金會燒燙傷宣導</a:t>
            </a:r>
            <a:r>
              <a:rPr lang="en-US" altLang="zh-TW" dirty="0"/>
              <a:t>(</a:t>
            </a:r>
            <a:r>
              <a:rPr lang="zh-TW" altLang="en-US" dirty="0"/>
              <a:t>六年級</a:t>
            </a:r>
            <a:r>
              <a:rPr lang="en-US" altLang="zh-TW" dirty="0"/>
              <a:t>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E89D9CC-A02E-40DE-AF1A-4E3E9BB36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910" y="2065908"/>
            <a:ext cx="5606640" cy="420498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A8583F30-9A12-4806-A51E-E57B4E3E0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59" y="2076702"/>
            <a:ext cx="5606640" cy="42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3-1-2-10</a:t>
            </a:r>
            <a:r>
              <a:rPr lang="zh-TW" altLang="en-US" dirty="0" smtClean="0"/>
              <a:t>辦理</a:t>
            </a:r>
            <a:r>
              <a:rPr lang="zh-TW" altLang="en-US" dirty="0"/>
              <a:t>全校師生流感疫苗施打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D0D24635-DCD1-4CC2-82E8-6996BDBE2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772" y="172078"/>
            <a:ext cx="4321949" cy="324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F96F5795-D33B-4DB0-A6FF-4E6B6C080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587" y="3501008"/>
            <a:ext cx="4321949" cy="3240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E4CDECA8-A9DB-4014-96CA-B6A6097A8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14" y="1706656"/>
            <a:ext cx="6715498" cy="50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1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3-1-2-10</a:t>
            </a:r>
            <a:r>
              <a:rPr lang="zh-TW" altLang="en-US" dirty="0" smtClean="0"/>
              <a:t>辦理</a:t>
            </a:r>
            <a:r>
              <a:rPr lang="zh-TW" altLang="en-US" dirty="0"/>
              <a:t>全校師生流感疫苗施打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D95E1D3E-4590-43F1-A6A0-1623FD821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42" y="3501008"/>
            <a:ext cx="4320000" cy="324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4D3A3E2A-C681-4CBD-A98E-46C21D628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689" y="116632"/>
            <a:ext cx="4320000" cy="324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B824BD87-D810-484B-8361-26858B4B4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59" y="1507394"/>
            <a:ext cx="6768752" cy="50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0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3-1-2-11</a:t>
            </a:r>
            <a:r>
              <a:rPr lang="zh-TW" altLang="en-US" dirty="0" smtClean="0"/>
              <a:t>三</a:t>
            </a:r>
            <a:r>
              <a:rPr lang="zh-TW" altLang="en-US" dirty="0"/>
              <a:t>天辦理全校學生上學期口腔檢查活動照片</a:t>
            </a:r>
            <a:endParaRPr lang="en-US" altLang="zh-TW" dirty="0"/>
          </a:p>
        </p:txBody>
      </p:sp>
      <p:pic>
        <p:nvPicPr>
          <p:cNvPr id="1027" name="Picture 3" descr="C:\Users\User\Desktop\校長評鑑-衛生組\照片\3-1-2-12三天辦理全校學生上學期口腔檢查活動照片\ActionID_323_4_ctq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1556792"/>
            <a:ext cx="3762570" cy="501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校長評鑑-衛生組\照片\3-1-2-12三天辦理全校學生上學期口腔檢查活動照片\ActionID_708_4_qB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7" y="1556792"/>
            <a:ext cx="6668458" cy="50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3-1-2-11</a:t>
            </a:r>
            <a:r>
              <a:rPr lang="zh-TW" altLang="en-US" dirty="0" smtClean="0"/>
              <a:t>三</a:t>
            </a:r>
            <a:r>
              <a:rPr lang="zh-TW" altLang="en-US" dirty="0"/>
              <a:t>天辦理全校學生上學期口腔檢查活動照片</a:t>
            </a:r>
            <a:endParaRPr lang="en-US" altLang="zh-TW" dirty="0"/>
          </a:p>
        </p:txBody>
      </p:sp>
      <p:pic>
        <p:nvPicPr>
          <p:cNvPr id="1028" name="Picture 4" descr="C:\Users\User\Desktop\校長評鑑-衛生組\照片\3-1-2-12三天辦理全校學生上學期口腔檢查活動照片\ActionID_574_1_IP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73" y="357301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校長評鑑-衛生組\照片\3-1-2-12三天辦理全校學生上學期口腔檢查活動照片\ActionID_704_2_nn5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73" y="404664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校長評鑑-衛生組\照片\3-1-2-12三天辦理全校學生上學期口腔檢查活動照片\ActionID_323_1_M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1700808"/>
            <a:ext cx="3455184" cy="46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校長評鑑-衛生組\照片\3-1-2-12三天辦理全校學生上學期口腔檢查活動照片\ActionID_708_1_Iu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9"/>
          <a:stretch/>
        </p:blipFill>
        <p:spPr bwMode="auto">
          <a:xfrm>
            <a:off x="448965" y="1700808"/>
            <a:ext cx="3701231" cy="455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2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3-1-1-3</a:t>
            </a:r>
            <a:r>
              <a:rPr lang="zh-TW" altLang="en-US" dirty="0"/>
              <a:t>永安新屋親海一日遊學活動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52ED79A-E74C-4FBC-801F-DE3A21F88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276" y="1740729"/>
            <a:ext cx="6810045" cy="454570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B8B43D07-9801-400D-A29C-30A8886D7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9" y="4129191"/>
            <a:ext cx="3849507" cy="256954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C10C8492-4A4C-43E7-A678-C5F1E6F65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20" y="1444036"/>
            <a:ext cx="3849507" cy="25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pic>
        <p:nvPicPr>
          <p:cNvPr id="3074" name="Picture 2" descr="C:\Users\User\Desktop\校長評鑑-衛生組\照片\3-1-2-13 三天辦理全校學生下學期口腔檢查活動照片(一年兩次口腔檢查及追蹤治療)\ActionID_318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1844824"/>
            <a:ext cx="5299016" cy="39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校長評鑑-衛生組\照片\3-1-2-13 三天辦理全校學生下學期口腔檢查活動照片(一年兩次口腔檢查及追蹤治療)\ActionID_318_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49" y="1844824"/>
            <a:ext cx="5299015" cy="39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 flipV="1">
            <a:off x="4078188" y="8397552"/>
            <a:ext cx="936104" cy="144016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  <p:sp>
        <p:nvSpPr>
          <p:cNvPr id="10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 txBox="1">
            <a:spLocks/>
          </p:cNvSpPr>
          <p:nvPr/>
        </p:nvSpPr>
        <p:spPr>
          <a:xfrm>
            <a:off x="405780" y="869092"/>
            <a:ext cx="6912767" cy="86754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3-1-2-12</a:t>
            </a:r>
            <a:r>
              <a:rPr lang="zh-TW" altLang="en-US" dirty="0" smtClean="0"/>
              <a:t>三</a:t>
            </a:r>
            <a:r>
              <a:rPr lang="zh-TW" altLang="en-US" dirty="0" smtClean="0"/>
              <a:t>天辦理全校學生下學期口腔檢查活動照片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一年兩次口腔檢查及追蹤治療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706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pic>
        <p:nvPicPr>
          <p:cNvPr id="4" name="Picture 3" descr="C:\Users\User\Desktop\校長評鑑-衛生組\照片\3-1-2-13 三天辦理全校學生下學期口腔檢查活動照片(一年兩次口腔檢查及追蹤治療)\ActionID_318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7" y="3501008"/>
            <a:ext cx="432000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esktop\校長評鑑-衛生組\照片\3-1-2-13 三天辦理全校學生下學期口腔檢查活動照片(一年兩次口腔檢查及追蹤治療)\ActionID_512_8_Aq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8" y="11663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User\Desktop\校長評鑑-衛生組\照片\3-1-2-13 三天辦理全校學生下學期口腔檢查活動照片(一年兩次口腔檢查及追蹤治療)\ActionID_512_17_ln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664804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 txBox="1">
            <a:spLocks/>
          </p:cNvSpPr>
          <p:nvPr/>
        </p:nvSpPr>
        <p:spPr>
          <a:xfrm>
            <a:off x="405780" y="869092"/>
            <a:ext cx="6912767" cy="86754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3-1-2-12</a:t>
            </a:r>
            <a:r>
              <a:rPr lang="zh-TW" altLang="en-US" dirty="0" smtClean="0"/>
              <a:t>三</a:t>
            </a:r>
            <a:r>
              <a:rPr lang="zh-TW" altLang="en-US" dirty="0" smtClean="0"/>
              <a:t>天辦理全校學生下學期口腔檢查活動照片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一年兩次口腔檢查及追蹤治療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855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3-1-2-13</a:t>
            </a:r>
            <a:r>
              <a:rPr lang="zh-TW" altLang="en-US" dirty="0" smtClean="0"/>
              <a:t>一</a:t>
            </a:r>
            <a:r>
              <a:rPr lang="zh-TW" altLang="en-US" dirty="0"/>
              <a:t>年級學生窩溝封填活動照片</a:t>
            </a:r>
            <a:endParaRPr lang="en-US" altLang="zh-TW" dirty="0"/>
          </a:p>
        </p:txBody>
      </p:sp>
      <p:pic>
        <p:nvPicPr>
          <p:cNvPr id="4098" name="Picture 2" descr="C:\Users\User\Desktop\校長評鑑-衛生組\照片\3-1-2-14 一年級學生窩溝封填活動照片\ActionID_320_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48" y="350100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校長評鑑-衛生組\照片\3-1-2-14 一年級學生窩溝封填活動照片\ActionID_320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7" y="1628800"/>
            <a:ext cx="672074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校長評鑑-衛生組\照片\3-1-2-14 一年級學生窩溝封填活動照片\ActionID_320_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48" y="13607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3-1-2-13</a:t>
            </a:r>
            <a:r>
              <a:rPr lang="zh-TW" altLang="en-US" dirty="0" smtClean="0"/>
              <a:t>一</a:t>
            </a:r>
            <a:r>
              <a:rPr lang="zh-TW" altLang="en-US" dirty="0"/>
              <a:t>年級學生窩溝封填活動照片</a:t>
            </a:r>
            <a:endParaRPr lang="en-US" altLang="zh-TW" dirty="0"/>
          </a:p>
        </p:txBody>
      </p:sp>
      <p:pic>
        <p:nvPicPr>
          <p:cNvPr id="4" name="Picture 6" descr="C:\Users\User\Desktop\校長評鑑-衛生組\照片\3-1-2-14 一年級學生窩溝封填活動照片\ActionID_320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15" y="1925960"/>
            <a:ext cx="5472611" cy="41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User\Desktop\校長評鑑-衛生組\照片\3-1-2-14 一年級學生窩溝封填活動照片\ActionID_320_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4" y="1916832"/>
            <a:ext cx="5472610" cy="41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1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3-1-2-14 </a:t>
            </a:r>
            <a:r>
              <a:rPr lang="zh-TW" altLang="en-US" dirty="0"/>
              <a:t>二三年級窩溝封填檢查</a:t>
            </a:r>
            <a:endParaRPr lang="en-US" altLang="zh-TW" dirty="0"/>
          </a:p>
        </p:txBody>
      </p:sp>
      <p:pic>
        <p:nvPicPr>
          <p:cNvPr id="5123" name="Picture 3" descr="C:\Users\User\Desktop\校長評鑑-衛生組\照片\3-1-2-15 二三年級窩溝封填檢查\ActionID_47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8" y="13667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校長評鑑-衛生組\照片\3-1-2-15 二三年級窩溝封填檢查\ActionID_47_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1720080"/>
            <a:ext cx="6599040" cy="4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校長評鑑-衛生組\照片\3-1-2-15 二三年級窩溝封填檢查\ActionID_47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8" y="350136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1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3-1-2-14 </a:t>
            </a:r>
            <a:r>
              <a:rPr lang="zh-TW" altLang="en-US" dirty="0"/>
              <a:t>二三年級窩溝封填檢查</a:t>
            </a:r>
            <a:endParaRPr lang="en-US" altLang="zh-TW" dirty="0"/>
          </a:p>
        </p:txBody>
      </p:sp>
      <p:pic>
        <p:nvPicPr>
          <p:cNvPr id="4" name="Picture 2" descr="C:\Users\User\Desktop\校長評鑑-衛生組\照片\3-1-2-15 二三年級窩溝封填檢查\ActionID_47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1818224"/>
            <a:ext cx="5603776" cy="42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校長評鑑-衛生組\照片\3-1-2-15 二三年級窩溝封填檢查\ActionID_47_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4" y="1808426"/>
            <a:ext cx="5616840" cy="421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2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3-1-3-1</a:t>
            </a:r>
            <a:r>
              <a:rPr lang="zh-TW" altLang="en-US"/>
              <a:t>辦理校園無菸害宣導活動</a:t>
            </a:r>
            <a:endParaRPr lang="en-US" altLang="zh-TW" dirty="0"/>
          </a:p>
        </p:txBody>
      </p:sp>
      <p:pic>
        <p:nvPicPr>
          <p:cNvPr id="6146" name="Picture 2" descr="C:\Users\User\Desktop\校長評鑑-衛生組\照片\3-1-3-1辦理校園無菸害宣導活動\ActionID_322_8_uB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96" y="1259231"/>
            <a:ext cx="4818111" cy="271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校長評鑑-衛生組\照片\3-1-3-1辦理校園無菸害宣導活動\ActionID_322_9_0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" y="4108576"/>
            <a:ext cx="4680519" cy="26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校長評鑑-衛生組\照片\3-1-3-1辦理校園無菸害宣導活動\ActionID_322_3_rz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1" y="1336627"/>
            <a:ext cx="4680519" cy="26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校長評鑑-衛生組\照片\3-1-3-1辦理校園無菸害宣導活動\ActionID_322_6_U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04" y="4108576"/>
            <a:ext cx="4680519" cy="26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2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3-1-3-1</a:t>
            </a:r>
            <a:r>
              <a:rPr lang="zh-TW" altLang="en-US"/>
              <a:t>辦理校園無菸害宣導活動</a:t>
            </a:r>
            <a:endParaRPr lang="en-US" altLang="zh-TW" dirty="0"/>
          </a:p>
        </p:txBody>
      </p:sp>
      <p:pic>
        <p:nvPicPr>
          <p:cNvPr id="4" name="Picture 4" descr="C:\Users\User\Desktop\校長評鑑-衛生組\照片\3-1-3-1辦理校園無菸害宣導活動\ActionID_322_2_L6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34" y="2074809"/>
            <a:ext cx="6541618" cy="367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User\Desktop\校長評鑑-衛生組\照片\3-1-3-1辦理校園無菸害宣導活動\ActionID_322_5_EN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5"/>
          <a:stretch/>
        </p:blipFill>
        <p:spPr bwMode="auto">
          <a:xfrm>
            <a:off x="405780" y="2074809"/>
            <a:ext cx="4801581" cy="36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2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3-1-3-2</a:t>
            </a:r>
            <a:r>
              <a:rPr lang="zh-TW" altLang="en-US"/>
              <a:t>高年級反毒宣導</a:t>
            </a:r>
            <a:endParaRPr lang="en-US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D81109BB-92CC-4752-A459-266E53EB0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09" y="1386439"/>
            <a:ext cx="6840760" cy="513057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D8A7D2C6-79AA-4A43-9B7B-F4E658F48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875" y="692696"/>
            <a:ext cx="4397090" cy="586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2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3-1-3-2</a:t>
            </a:r>
            <a:r>
              <a:rPr lang="zh-TW" altLang="en-US"/>
              <a:t>高年級反毒宣導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AC6B8330-6B43-43B0-A19C-C6922DB7B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95709"/>
            <a:ext cx="4320000" cy="324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23257A1B-6C1E-46FD-B6EF-ECC33E003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94"/>
          <a:stretch/>
        </p:blipFill>
        <p:spPr>
          <a:xfrm>
            <a:off x="888415" y="1444164"/>
            <a:ext cx="5205997" cy="52550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7730153D-78B8-4B66-A4FF-4C440D55E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500" y="3461549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0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4762E41-9C3D-40EE-97A9-72A22CB6A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24" y="171230"/>
            <a:ext cx="4410223" cy="294382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0837712A-B5E8-4E65-88D3-66534F07A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28" y="1552724"/>
            <a:ext cx="3383174" cy="506630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157C4AA7-3237-4163-AFF9-E0347F1F0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68" y="3194307"/>
            <a:ext cx="5112568" cy="3412639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14" name="內容預留位置 2">
            <a:extLst>
              <a:ext uri="{FF2B5EF4-FFF2-40B4-BE49-F238E27FC236}">
                <a16:creationId xmlns="" xmlns:a16="http://schemas.microsoft.com/office/drawing/2014/main" id="{B24548E8-0A2C-4520-950F-D2FF142A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3-1-1-3</a:t>
            </a:r>
            <a:r>
              <a:rPr lang="zh-TW" altLang="en-US" dirty="0"/>
              <a:t>永安新屋親海一日遊學活動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593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3-1-3-3</a:t>
            </a:r>
            <a:r>
              <a:rPr lang="zh-TW" altLang="en-US" dirty="0" smtClean="0"/>
              <a:t>辦理</a:t>
            </a:r>
            <a:r>
              <a:rPr lang="zh-TW" altLang="en-US" dirty="0"/>
              <a:t>入班</a:t>
            </a:r>
            <a:r>
              <a:rPr lang="zh-TW" altLang="en-US" dirty="0" smtClean="0"/>
              <a:t>無</a:t>
            </a:r>
            <a:r>
              <a:rPr lang="zh-TW" altLang="en-US" dirty="0"/>
              <a:t>菸害宣導活動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9659D94-D984-4AC1-8434-5D5D9EC6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91" y="1717823"/>
            <a:ext cx="6341837" cy="47563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F2969A1E-7529-4148-8EFB-ABB82E0F6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034" y="97823"/>
            <a:ext cx="4320000" cy="324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F641D642-DFBE-463B-AC01-EAD106B3A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034" y="342900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 smtClean="0"/>
              <a:t>3-1-3-3</a:t>
            </a:r>
            <a:r>
              <a:rPr lang="zh-TW" altLang="en-US" dirty="0" smtClean="0"/>
              <a:t>辦理</a:t>
            </a:r>
            <a:r>
              <a:rPr lang="zh-TW" altLang="en-US" dirty="0"/>
              <a:t>入班</a:t>
            </a:r>
            <a:r>
              <a:rPr lang="zh-TW" altLang="en-US" dirty="0" smtClean="0"/>
              <a:t>無</a:t>
            </a:r>
            <a:r>
              <a:rPr lang="zh-TW" altLang="en-US" dirty="0"/>
              <a:t>菸害宣導活動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A908891-E79D-425E-852E-DADBCFE69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24" y="386951"/>
            <a:ext cx="4565927" cy="608409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983E42C3-5C1B-4214-BCCA-7A92C3747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46" y="1736999"/>
            <a:ext cx="6312065" cy="47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3-1-3-4</a:t>
            </a:r>
            <a:r>
              <a:rPr lang="zh-TW" altLang="en-US"/>
              <a:t>中年級戲劇秀嗨嗨劇團反毒宣導劇團展演</a:t>
            </a:r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784E13D2-11C4-4C35-955A-183E8C0C4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631" y="3501008"/>
            <a:ext cx="4320000" cy="324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6D1F931F-676F-4228-865C-06C956D84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02" y="1433587"/>
            <a:ext cx="6785653" cy="50892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8353FFB3-B430-4D9C-AC9B-4BD432206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631" y="17202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1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3-1-3-4</a:t>
            </a:r>
            <a:r>
              <a:rPr lang="zh-TW" altLang="en-US"/>
              <a:t>中年級戲劇秀嗨嗨劇團反毒宣導劇團展演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0FF0831-9302-4B5D-8456-5C287158D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36" y="1875599"/>
            <a:ext cx="5581711" cy="418628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17B65069-9A95-4568-9115-9A3744EE3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279" y="1875599"/>
            <a:ext cx="5581711" cy="41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8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1110723</a:t>
            </a:r>
            <a:r>
              <a:rPr lang="zh-TW" altLang="en-US"/>
              <a:t>幼兒快打站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296ED10D-928B-4762-89DB-1CFE99508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011" y="189000"/>
            <a:ext cx="4317565" cy="324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DAD34C15-1011-480B-92A1-02620B277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47" y="1554066"/>
            <a:ext cx="6624634" cy="497127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129782AA-1F6A-49CD-BDF0-F3D810770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010" y="3573016"/>
            <a:ext cx="431756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1110723</a:t>
            </a:r>
            <a:r>
              <a:rPr lang="zh-TW" altLang="en-US"/>
              <a:t>幼兒快打站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30EABAD-A027-4EFB-80BE-B44C249E5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24" y="116632"/>
            <a:ext cx="4317565" cy="3240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CF9055D-9696-4CD5-A7B5-2EC6682EC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3" y="1928062"/>
            <a:ext cx="6271957" cy="470662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59313177-32FD-4043-90C8-B13EE96E4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523" y="3415147"/>
            <a:ext cx="431756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1110730</a:t>
            </a:r>
            <a:r>
              <a:rPr lang="zh-TW" altLang="en-US"/>
              <a:t>幼兒快打站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CD3AA4C3-DBB0-4FDD-A149-5D5724B5E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892" y="3478333"/>
            <a:ext cx="4317565" cy="324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83630229-F22D-4AF7-9844-639E07E6C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86" y="139668"/>
            <a:ext cx="4317565" cy="3240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A842ED9A-15F5-4818-B4DC-05A7EAEF4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68" y="1510720"/>
            <a:ext cx="6713618" cy="503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/>
              <a:t>1110730</a:t>
            </a:r>
            <a:r>
              <a:rPr lang="zh-TW" altLang="en-US"/>
              <a:t>幼兒快打站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4457BF7-16A8-4F3B-9DF2-34D809658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24" y="1552956"/>
            <a:ext cx="6913984" cy="518841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D5557DE3-C130-4636-8DD5-E443C1AAB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480" y="188640"/>
            <a:ext cx="4317565" cy="324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76CADB90-FB2D-417F-964E-77DDE7C05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36" y="3501368"/>
            <a:ext cx="431756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zh-TW" altLang="en-US" dirty="0"/>
              <a:t>學校視導情形摘錄</a:t>
            </a:r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zh-TW" altLang="en-US" dirty="0"/>
              <a:t>僑愛國小</a:t>
            </a:r>
            <a:r>
              <a:rPr lang="en-US" altLang="zh-TW" dirty="0" smtClean="0"/>
              <a:t>108-111</a:t>
            </a:r>
            <a:r>
              <a:rPr lang="zh-TW" altLang="en-US" dirty="0" smtClean="0"/>
              <a:t>學年度健康</a:t>
            </a:r>
            <a:r>
              <a:rPr lang="zh-TW" altLang="en-US" dirty="0"/>
              <a:t>促進學校實施績效</a:t>
            </a:r>
            <a:endParaRPr lang="en-US" altLang="zh-TW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370D6C7E-7223-4A15-90F0-0FA1A62EE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209651"/>
              </p:ext>
            </p:extLst>
          </p:nvPr>
        </p:nvGraphicFramePr>
        <p:xfrm>
          <a:off x="693812" y="1556792"/>
          <a:ext cx="7454895" cy="49955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007636">
                  <a:extLst>
                    <a:ext uri="{9D8B030D-6E8A-4147-A177-3AD203B41FA5}">
                      <a16:colId xmlns="" xmlns:a16="http://schemas.microsoft.com/office/drawing/2014/main" val="1381834474"/>
                    </a:ext>
                  </a:extLst>
                </a:gridCol>
                <a:gridCol w="1031611">
                  <a:extLst>
                    <a:ext uri="{9D8B030D-6E8A-4147-A177-3AD203B41FA5}">
                      <a16:colId xmlns="" xmlns:a16="http://schemas.microsoft.com/office/drawing/2014/main" val="1753824553"/>
                    </a:ext>
                  </a:extLst>
                </a:gridCol>
                <a:gridCol w="1758689">
                  <a:extLst>
                    <a:ext uri="{9D8B030D-6E8A-4147-A177-3AD203B41FA5}">
                      <a16:colId xmlns="" xmlns:a16="http://schemas.microsoft.com/office/drawing/2014/main" val="585771476"/>
                    </a:ext>
                  </a:extLst>
                </a:gridCol>
                <a:gridCol w="1422433">
                  <a:extLst>
                    <a:ext uri="{9D8B030D-6E8A-4147-A177-3AD203B41FA5}">
                      <a16:colId xmlns="" xmlns:a16="http://schemas.microsoft.com/office/drawing/2014/main" val="344333211"/>
                    </a:ext>
                  </a:extLst>
                </a:gridCol>
                <a:gridCol w="952942">
                  <a:extLst>
                    <a:ext uri="{9D8B030D-6E8A-4147-A177-3AD203B41FA5}">
                      <a16:colId xmlns="" xmlns:a16="http://schemas.microsoft.com/office/drawing/2014/main" val="3926871621"/>
                    </a:ext>
                  </a:extLst>
                </a:gridCol>
                <a:gridCol w="1281584">
                  <a:extLst>
                    <a:ext uri="{9D8B030D-6E8A-4147-A177-3AD203B41FA5}">
                      <a16:colId xmlns="" xmlns:a16="http://schemas.microsoft.com/office/drawing/2014/main" val="3552558472"/>
                    </a:ext>
                  </a:extLst>
                </a:gridCol>
              </a:tblGrid>
              <a:tr h="919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 dirty="0">
                          <a:effectLst/>
                        </a:rPr>
                        <a:t>項目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桃園市健康促進學校訪視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桃園市性教育</a:t>
                      </a:r>
                      <a:r>
                        <a:rPr lang="en-US" sz="1100" b="1" kern="100">
                          <a:effectLst/>
                        </a:rPr>
                        <a:t>(</a:t>
                      </a:r>
                      <a:r>
                        <a:rPr lang="zh-TW" sz="1100" b="1" kern="100">
                          <a:effectLst/>
                        </a:rPr>
                        <a:t>含愛滋病防治</a:t>
                      </a:r>
                      <a:r>
                        <a:rPr lang="en-US" sz="1100" b="1" kern="100">
                          <a:effectLst/>
                        </a:rPr>
                        <a:t>)</a:t>
                      </a:r>
                      <a:r>
                        <a:rPr lang="zh-TW" sz="1100" b="1" kern="100">
                          <a:effectLst/>
                        </a:rPr>
                        <a:t>」小書創作競賽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桃園市健康促進視力保健海報比賽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神農小學堂創意造型及隊呼競賽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口腔衛生議題創意海報製作比賽」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5942439"/>
                  </a:ext>
                </a:extLst>
              </a:tr>
              <a:tr h="12227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108</a:t>
                      </a:r>
                      <a:r>
                        <a:rPr lang="zh-TW" sz="1100" b="1" kern="100" dirty="0">
                          <a:effectLst/>
                        </a:rPr>
                        <a:t>學年度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優等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低年級組第二名中年級組第二名高年級組第二名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 dirty="0">
                          <a:effectLst/>
                        </a:rPr>
                        <a:t>中年級組第一名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 dirty="0">
                          <a:effectLst/>
                        </a:rPr>
                        <a:t>高年級組第三名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</a:rPr>
                        <a:t> 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 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2412973"/>
                  </a:ext>
                </a:extLst>
              </a:tr>
              <a:tr h="815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</a:rPr>
                        <a:t>109</a:t>
                      </a:r>
                      <a:r>
                        <a:rPr lang="zh-TW" sz="1100" b="1" kern="100">
                          <a:effectLst/>
                        </a:rPr>
                        <a:t>學年度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優等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低年級組第二名中年級組第二名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</a:rPr>
                        <a:t> 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榮獲前</a:t>
                      </a:r>
                      <a:r>
                        <a:rPr lang="en-US" sz="1100" b="1" kern="100">
                          <a:effectLst/>
                        </a:rPr>
                        <a:t>5</a:t>
                      </a:r>
                      <a:r>
                        <a:rPr lang="zh-TW" sz="1100" b="1" kern="100">
                          <a:effectLst/>
                        </a:rPr>
                        <a:t>名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</a:rPr>
                        <a:t> 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00799173"/>
                  </a:ext>
                </a:extLst>
              </a:tr>
              <a:tr h="12227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</a:rPr>
                        <a:t>110</a:t>
                      </a:r>
                      <a:r>
                        <a:rPr lang="zh-TW" sz="1100" b="1" kern="100">
                          <a:effectLst/>
                        </a:rPr>
                        <a:t>學年度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疫情關係全市暫停評鑑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低年級組第二名中年級組第三名高年級組第一名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</a:rPr>
                        <a:t> 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</a:rPr>
                        <a:t> 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100" b="1" kern="100">
                          <a:effectLst/>
                        </a:rPr>
                        <a:t>高年級組第三名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71590311"/>
                  </a:ext>
                </a:extLst>
              </a:tr>
              <a:tr h="815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</a:rPr>
                        <a:t>111</a:t>
                      </a:r>
                      <a:r>
                        <a:rPr lang="zh-TW" sz="1100" b="1" kern="100">
                          <a:effectLst/>
                        </a:rPr>
                        <a:t>學年度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</a:rPr>
                        <a:t> 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 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</a:rPr>
                        <a:t> 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</a:rPr>
                        <a:t> </a:t>
                      </a:r>
                      <a:endParaRPr lang="zh-TW" sz="11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</a:rPr>
                        <a:t> 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2089" marR="6208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6241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8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zh-TW" altLang="en-US" dirty="0"/>
              <a:t>學校視導情形摘錄</a:t>
            </a:r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zh-TW" altLang="en-US" dirty="0"/>
              <a:t>僑愛國小</a:t>
            </a:r>
            <a:r>
              <a:rPr lang="en-US" altLang="zh-TW" dirty="0" smtClean="0"/>
              <a:t>108-111</a:t>
            </a:r>
            <a:r>
              <a:rPr lang="zh-TW" altLang="en-US" dirty="0" smtClean="0"/>
              <a:t>年度綠色</a:t>
            </a:r>
            <a:r>
              <a:rPr lang="zh-TW" altLang="en-US" dirty="0"/>
              <a:t>學校實施績效</a:t>
            </a:r>
            <a:endParaRPr lang="en-US" altLang="zh-TW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AEC9EBF1-9B43-4FFD-8E8E-EC0390411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425532"/>
              </p:ext>
            </p:extLst>
          </p:nvPr>
        </p:nvGraphicFramePr>
        <p:xfrm>
          <a:off x="837828" y="1988840"/>
          <a:ext cx="9221250" cy="470982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008112">
                  <a:extLst>
                    <a:ext uri="{9D8B030D-6E8A-4147-A177-3AD203B41FA5}">
                      <a16:colId xmlns="" xmlns:a16="http://schemas.microsoft.com/office/drawing/2014/main" val="1881469685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1640323307"/>
                    </a:ext>
                  </a:extLst>
                </a:gridCol>
                <a:gridCol w="6268922">
                  <a:extLst>
                    <a:ext uri="{9D8B030D-6E8A-4147-A177-3AD203B41FA5}">
                      <a16:colId xmlns="" xmlns:a16="http://schemas.microsoft.com/office/drawing/2014/main" val="1974124161"/>
                    </a:ext>
                  </a:extLst>
                </a:gridCol>
              </a:tblGrid>
              <a:tr h="12844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</a:rPr>
                        <a:t>項目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</a:rPr>
                        <a:t>桃園市綠色夥伴學校競賽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 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89797017"/>
                  </a:ext>
                </a:extLst>
              </a:tr>
              <a:tr h="856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effectLst/>
                        </a:rPr>
                        <a:t>108</a:t>
                      </a:r>
                      <a:r>
                        <a:rPr lang="zh-TW" sz="1600" b="1" kern="100" dirty="0" smtClean="0">
                          <a:effectLst/>
                        </a:rPr>
                        <a:t>年度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</a:rPr>
                        <a:t>第三名</a:t>
                      </a:r>
                      <a:r>
                        <a:rPr lang="zh-TW" sz="1600" b="1" kern="100" dirty="0" smtClean="0">
                          <a:effectLst/>
                        </a:rPr>
                        <a:t>獎勵</a:t>
                      </a:r>
                      <a:r>
                        <a:rPr lang="zh-TW" altLang="en-US" sz="1600" b="1" kern="100" dirty="0" smtClean="0">
                          <a:effectLst/>
                        </a:rPr>
                        <a:t>學校環境教育經費</a:t>
                      </a:r>
                      <a:r>
                        <a:rPr lang="zh-TW" sz="1600" b="1" kern="100" dirty="0" smtClean="0">
                          <a:effectLst/>
                        </a:rPr>
                        <a:t>參萬</a:t>
                      </a:r>
                      <a:r>
                        <a:rPr lang="zh-TW" sz="1600" b="1" kern="100" dirty="0">
                          <a:effectLst/>
                        </a:rPr>
                        <a:t>元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 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1936314"/>
                  </a:ext>
                </a:extLst>
              </a:tr>
              <a:tr h="856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effectLst/>
                        </a:rPr>
                        <a:t>109</a:t>
                      </a:r>
                      <a:r>
                        <a:rPr lang="zh-TW" sz="1600" b="1" kern="100" dirty="0" smtClean="0">
                          <a:effectLst/>
                        </a:rPr>
                        <a:t>年度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</a:rPr>
                        <a:t>第三名</a:t>
                      </a:r>
                      <a:r>
                        <a:rPr lang="zh-TW" sz="1600" b="1" kern="100" dirty="0" smtClean="0">
                          <a:effectLst/>
                        </a:rPr>
                        <a:t>獎勵</a:t>
                      </a:r>
                      <a:r>
                        <a:rPr lang="zh-TW" altLang="en-US" sz="1600" b="1" kern="100" dirty="0" smtClean="0">
                          <a:effectLst/>
                        </a:rPr>
                        <a:t>學校環境教育</a:t>
                      </a:r>
                      <a:r>
                        <a:rPr lang="zh-TW" sz="1600" b="1" kern="100" dirty="0" smtClean="0">
                          <a:effectLst/>
                        </a:rPr>
                        <a:t>參萬</a:t>
                      </a:r>
                      <a:r>
                        <a:rPr lang="zh-TW" sz="1600" b="1" kern="100" dirty="0">
                          <a:effectLst/>
                        </a:rPr>
                        <a:t>元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</a:rPr>
                        <a:t> </a:t>
                      </a:r>
                      <a:endParaRPr lang="zh-TW" sz="16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2231440"/>
                  </a:ext>
                </a:extLst>
              </a:tr>
              <a:tr h="856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effectLst/>
                        </a:rPr>
                        <a:t>110</a:t>
                      </a:r>
                      <a:r>
                        <a:rPr lang="zh-TW" sz="1600" b="1" kern="100" dirty="0" smtClean="0">
                          <a:effectLst/>
                        </a:rPr>
                        <a:t>年度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</a:rPr>
                        <a:t>第三名</a:t>
                      </a:r>
                      <a:r>
                        <a:rPr lang="zh-TW" sz="1600" b="1" kern="100" dirty="0" smtClean="0">
                          <a:effectLst/>
                        </a:rPr>
                        <a:t>獎勵</a:t>
                      </a:r>
                      <a:r>
                        <a:rPr lang="zh-TW" altLang="en-US" sz="1600" b="1" kern="100" dirty="0" smtClean="0">
                          <a:effectLst/>
                        </a:rPr>
                        <a:t>學校環境教育</a:t>
                      </a:r>
                      <a:r>
                        <a:rPr lang="zh-TW" sz="1600" b="1" kern="100" dirty="0" smtClean="0">
                          <a:effectLst/>
                        </a:rPr>
                        <a:t>參萬</a:t>
                      </a:r>
                      <a:r>
                        <a:rPr lang="zh-TW" sz="1600" b="1" kern="100" dirty="0">
                          <a:effectLst/>
                        </a:rPr>
                        <a:t>元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effectLst/>
                        </a:rPr>
                        <a:t>教育部</a:t>
                      </a:r>
                      <a:r>
                        <a:rPr lang="en-US" altLang="zh-TW" sz="1600" b="1" kern="100" dirty="0" smtClean="0">
                          <a:effectLst/>
                        </a:rPr>
                        <a:t>110</a:t>
                      </a:r>
                      <a:r>
                        <a:rPr lang="zh-TW" altLang="en-US" sz="1600" b="1" kern="100" dirty="0" smtClean="0">
                          <a:effectLst/>
                        </a:rPr>
                        <a:t>年度</a:t>
                      </a:r>
                      <a:r>
                        <a:rPr lang="zh-TW" sz="1600" b="1" kern="100" dirty="0" smtClean="0">
                          <a:effectLst/>
                        </a:rPr>
                        <a:t>綠色</a:t>
                      </a:r>
                      <a:r>
                        <a:rPr lang="zh-TW" sz="1600" b="1" kern="100" dirty="0">
                          <a:effectLst/>
                        </a:rPr>
                        <a:t>學校夥伴網路平臺風雲寫手及學校提報獎兩項第二名，是全國唯一榮獲兩項獎項學校。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7124345"/>
                  </a:ext>
                </a:extLst>
              </a:tr>
              <a:tr h="856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effectLst/>
                        </a:rPr>
                        <a:t>111</a:t>
                      </a:r>
                      <a:r>
                        <a:rPr lang="zh-TW" sz="1600" b="1" kern="100" dirty="0" smtClean="0">
                          <a:effectLst/>
                        </a:rPr>
                        <a:t>年度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</a:rPr>
                        <a:t>第三名</a:t>
                      </a:r>
                      <a:r>
                        <a:rPr lang="zh-TW" sz="1600" b="1" kern="100" dirty="0" smtClean="0">
                          <a:effectLst/>
                        </a:rPr>
                        <a:t>獎勵</a:t>
                      </a:r>
                      <a:r>
                        <a:rPr lang="zh-TW" altLang="en-US" sz="1600" b="1" kern="100" dirty="0" smtClean="0">
                          <a:effectLst/>
                        </a:rPr>
                        <a:t>學校環境教育</a:t>
                      </a:r>
                      <a:r>
                        <a:rPr lang="zh-TW" sz="1600" b="1" kern="100" dirty="0" smtClean="0">
                          <a:effectLst/>
                        </a:rPr>
                        <a:t>參萬</a:t>
                      </a:r>
                      <a:r>
                        <a:rPr lang="zh-TW" sz="1600" b="1" kern="100" dirty="0">
                          <a:effectLst/>
                        </a:rPr>
                        <a:t>元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</a:rPr>
                        <a:t>教育部</a:t>
                      </a:r>
                      <a:r>
                        <a:rPr lang="en-US" sz="1600" b="1" kern="100" dirty="0">
                          <a:effectLst/>
                        </a:rPr>
                        <a:t>111</a:t>
                      </a:r>
                      <a:r>
                        <a:rPr lang="zh-TW" sz="1600" b="1" kern="100" dirty="0">
                          <a:effectLst/>
                        </a:rPr>
                        <a:t>年度綠色學校夥伴網路平臺學校提報獎，是全國唯二榮獲獎項學校之一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96032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66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14" name="內容預留位置 2">
            <a:extLst>
              <a:ext uri="{FF2B5EF4-FFF2-40B4-BE49-F238E27FC236}">
                <a16:creationId xmlns="" xmlns:a16="http://schemas.microsoft.com/office/drawing/2014/main" id="{B24548E8-0A2C-4520-950F-D2FF142A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3-1-1-4</a:t>
            </a:r>
            <a:r>
              <a:rPr lang="zh-TW" altLang="en-US" dirty="0"/>
              <a:t>大溪水資源回收中心一日研習參訪</a:t>
            </a:r>
            <a:endParaRPr lang="en-US" altLang="zh-TW" dirty="0"/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A35E611F-9499-4165-9858-FFAC52DA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60" y="1944228"/>
            <a:ext cx="5580000" cy="4185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85BC56B2-6B08-45A5-835B-0CD86E132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428" y="1916832"/>
            <a:ext cx="5580000" cy="41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zh-TW" altLang="en-US" dirty="0"/>
              <a:t>學校視導情形摘錄</a:t>
            </a:r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zh-TW" altLang="en-US" dirty="0"/>
              <a:t>僑愛國小</a:t>
            </a:r>
            <a:r>
              <a:rPr lang="en-US" altLang="zh-TW" dirty="0" smtClean="0"/>
              <a:t>108-111</a:t>
            </a:r>
            <a:r>
              <a:rPr lang="zh-TW" altLang="en-US" dirty="0"/>
              <a:t>學</a:t>
            </a:r>
            <a:r>
              <a:rPr lang="zh-TW" altLang="en-US" dirty="0" smtClean="0"/>
              <a:t>年度</a:t>
            </a:r>
            <a:r>
              <a:rPr lang="zh-TW" altLang="en-US" dirty="0"/>
              <a:t>桃園市永續校園歷年評鑑成果登錄</a:t>
            </a:r>
            <a:endParaRPr lang="en-US" altLang="zh-TW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140A4AA4-EF72-4401-92BC-E4A4BCBDF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661839"/>
              </p:ext>
            </p:extLst>
          </p:nvPr>
        </p:nvGraphicFramePr>
        <p:xfrm>
          <a:off x="1053852" y="2118103"/>
          <a:ext cx="7848872" cy="429471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4091089621"/>
                    </a:ext>
                  </a:extLst>
                </a:gridCol>
                <a:gridCol w="3384376">
                  <a:extLst>
                    <a:ext uri="{9D8B030D-6E8A-4147-A177-3AD203B41FA5}">
                      <a16:colId xmlns="" xmlns:a16="http://schemas.microsoft.com/office/drawing/2014/main" val="2067514328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1181293450"/>
                    </a:ext>
                  </a:extLst>
                </a:gridCol>
              </a:tblGrid>
              <a:tr h="15031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項目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桃園市永續發展與環境教育網頁訪查活動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桃園市能源教育海報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78601550"/>
                  </a:ext>
                </a:extLst>
              </a:tr>
              <a:tr h="6442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108</a:t>
                      </a:r>
                      <a:r>
                        <a:rPr lang="zh-TW" sz="1400" kern="100" dirty="0">
                          <a:effectLst/>
                        </a:rPr>
                        <a:t>學年度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優等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五年級組第一名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0331375"/>
                  </a:ext>
                </a:extLst>
              </a:tr>
              <a:tr h="6442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109</a:t>
                      </a:r>
                      <a:r>
                        <a:rPr lang="zh-TW" sz="1400" kern="100">
                          <a:effectLst/>
                        </a:rPr>
                        <a:t>學年度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特優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145704"/>
                  </a:ext>
                </a:extLst>
              </a:tr>
              <a:tr h="858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110</a:t>
                      </a:r>
                      <a:r>
                        <a:rPr lang="zh-TW" sz="1400" kern="100">
                          <a:effectLst/>
                        </a:rPr>
                        <a:t>學年度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疫情關係全市暫停評鑑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981872"/>
                  </a:ext>
                </a:extLst>
              </a:tr>
              <a:tr h="6442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111</a:t>
                      </a:r>
                      <a:r>
                        <a:rPr lang="zh-TW" sz="1400" kern="100">
                          <a:effectLst/>
                        </a:rPr>
                        <a:t>學年度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</a:rPr>
                        <a:t>112.6</a:t>
                      </a:r>
                      <a:r>
                        <a:rPr lang="zh-TW" altLang="en-US" sz="1400" kern="100" dirty="0" smtClean="0">
                          <a:effectLst/>
                        </a:rPr>
                        <a:t>辦理評鑑</a:t>
                      </a: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101368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7AB11508-045B-47BE-84EF-3730F6E44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20" y="1651259"/>
            <a:ext cx="775084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僑愛國小</a:t>
            </a:r>
            <a:r>
              <a:rPr kumimoji="0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108-111</a:t>
            </a: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學年度桃園市永續發展與環境教育網頁評鑑成效：</a:t>
            </a:r>
            <a:endParaRPr kumimoji="0" lang="zh-TW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2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zh-TW" altLang="en-US" dirty="0"/>
              <a:t>學校視導情形摘錄</a:t>
            </a:r>
          </a:p>
        </p:txBody>
      </p:sp>
      <p:sp>
        <p:nvSpPr>
          <p:cNvPr id="9" name="內容預留位置 2">
            <a:extLst>
              <a:ext uri="{FF2B5EF4-FFF2-40B4-BE49-F238E27FC236}">
                <a16:creationId xmlns="" xmlns:a16="http://schemas.microsoft.com/office/drawing/2014/main" id="{AED29C5F-933C-465C-A5EE-CB239049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zh-TW" altLang="en-US" dirty="0"/>
              <a:t>僑愛國小</a:t>
            </a:r>
            <a:r>
              <a:rPr lang="en-US" altLang="zh-TW" dirty="0"/>
              <a:t>108-111</a:t>
            </a:r>
            <a:r>
              <a:rPr lang="zh-TW" altLang="en-US" dirty="0"/>
              <a:t>環境教育學校實施績效</a:t>
            </a:r>
            <a:endParaRPr lang="en-US" altLang="zh-TW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6F25F4A6-ABDC-4A1E-B2EA-85304E169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407497"/>
              </p:ext>
            </p:extLst>
          </p:nvPr>
        </p:nvGraphicFramePr>
        <p:xfrm>
          <a:off x="462236" y="2555267"/>
          <a:ext cx="5688632" cy="368204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941530">
                  <a:extLst>
                    <a:ext uri="{9D8B030D-6E8A-4147-A177-3AD203B41FA5}">
                      <a16:colId xmlns="" xmlns:a16="http://schemas.microsoft.com/office/drawing/2014/main" val="2344807067"/>
                    </a:ext>
                  </a:extLst>
                </a:gridCol>
                <a:gridCol w="964659">
                  <a:extLst>
                    <a:ext uri="{9D8B030D-6E8A-4147-A177-3AD203B41FA5}">
                      <a16:colId xmlns="" xmlns:a16="http://schemas.microsoft.com/office/drawing/2014/main" val="3341685557"/>
                    </a:ext>
                  </a:extLst>
                </a:gridCol>
                <a:gridCol w="3782443">
                  <a:extLst>
                    <a:ext uri="{9D8B030D-6E8A-4147-A177-3AD203B41FA5}">
                      <a16:colId xmlns="" xmlns:a16="http://schemas.microsoft.com/office/drawing/2014/main" val="4130915644"/>
                    </a:ext>
                  </a:extLst>
                </a:gridCol>
              </a:tblGrid>
              <a:tr h="7364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姓名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職稱</a:t>
                      </a:r>
                      <a:endParaRPr lang="zh-TW" sz="16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356235"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證號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7762072"/>
                  </a:ext>
                </a:extLst>
              </a:tr>
              <a:tr h="7364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張志瑋</a:t>
                      </a:r>
                      <a:endParaRPr lang="zh-TW" sz="16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校長</a:t>
                      </a:r>
                      <a:endParaRPr lang="zh-TW" sz="16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臺教資</a:t>
                      </a: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zh-TW" sz="1600" kern="100" dirty="0">
                          <a:effectLst/>
                        </a:rPr>
                        <a:t>六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r>
                        <a:rPr lang="zh-TW" sz="1600" kern="100" dirty="0">
                          <a:effectLst/>
                        </a:rPr>
                        <a:t>字第</a:t>
                      </a:r>
                      <a:r>
                        <a:rPr lang="en-US" sz="1600" kern="100" dirty="0">
                          <a:effectLst/>
                        </a:rPr>
                        <a:t> 1050042923-109 </a:t>
                      </a:r>
                      <a:r>
                        <a:rPr lang="zh-TW" sz="1600" kern="100" dirty="0">
                          <a:effectLst/>
                        </a:rPr>
                        <a:t>號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2544225"/>
                  </a:ext>
                </a:extLst>
              </a:tr>
              <a:tr h="7364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王振傑</a:t>
                      </a:r>
                      <a:endParaRPr lang="zh-TW" sz="16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總務主任</a:t>
                      </a:r>
                      <a:endParaRPr lang="zh-TW" sz="16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臺教資</a:t>
                      </a:r>
                      <a:r>
                        <a:rPr lang="en-US" sz="1600" kern="100">
                          <a:effectLst/>
                        </a:rPr>
                        <a:t>(</a:t>
                      </a:r>
                      <a:r>
                        <a:rPr lang="zh-TW" sz="1600" kern="100">
                          <a:effectLst/>
                        </a:rPr>
                        <a:t>六</a:t>
                      </a:r>
                      <a:r>
                        <a:rPr lang="en-US" sz="1600" kern="100">
                          <a:effectLst/>
                        </a:rPr>
                        <a:t>)</a:t>
                      </a:r>
                      <a:r>
                        <a:rPr lang="zh-TW" sz="1600" kern="100">
                          <a:effectLst/>
                        </a:rPr>
                        <a:t>字第</a:t>
                      </a:r>
                      <a:r>
                        <a:rPr lang="en-US" sz="1600" kern="100">
                          <a:effectLst/>
                        </a:rPr>
                        <a:t> 1020020260-21 </a:t>
                      </a:r>
                      <a:r>
                        <a:rPr lang="zh-TW" sz="1600" kern="100">
                          <a:effectLst/>
                        </a:rPr>
                        <a:t>號</a:t>
                      </a:r>
                      <a:endParaRPr lang="zh-TW" sz="16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666819"/>
                  </a:ext>
                </a:extLst>
              </a:tr>
              <a:tr h="7364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張純純</a:t>
                      </a:r>
                      <a:endParaRPr lang="zh-TW" sz="16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衛生組長</a:t>
                      </a:r>
                      <a:endParaRPr lang="zh-TW" sz="16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臺教資</a:t>
                      </a:r>
                      <a:r>
                        <a:rPr lang="en-US" sz="1600" kern="100">
                          <a:effectLst/>
                        </a:rPr>
                        <a:t>(</a:t>
                      </a:r>
                      <a:r>
                        <a:rPr lang="zh-TW" sz="1600" kern="100">
                          <a:effectLst/>
                        </a:rPr>
                        <a:t>六</a:t>
                      </a:r>
                      <a:r>
                        <a:rPr lang="en-US" sz="1600" kern="100">
                          <a:effectLst/>
                        </a:rPr>
                        <a:t>)</a:t>
                      </a:r>
                      <a:r>
                        <a:rPr lang="zh-TW" sz="1600" kern="100">
                          <a:effectLst/>
                        </a:rPr>
                        <a:t>字第</a:t>
                      </a:r>
                      <a:r>
                        <a:rPr lang="en-US" sz="1600" kern="100">
                          <a:effectLst/>
                        </a:rPr>
                        <a:t> 1112703506-24E2</a:t>
                      </a:r>
                      <a:r>
                        <a:rPr lang="zh-TW" sz="1600" kern="100">
                          <a:effectLst/>
                        </a:rPr>
                        <a:t>號</a:t>
                      </a:r>
                      <a:endParaRPr lang="zh-TW" sz="16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0620248"/>
                  </a:ext>
                </a:extLst>
              </a:tr>
              <a:tr h="7364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王玉蘭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老師</a:t>
                      </a:r>
                      <a:endParaRPr lang="zh-TW" sz="1600" b="1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臺教資</a:t>
                      </a: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zh-TW" sz="1600" kern="100" dirty="0">
                          <a:effectLst/>
                        </a:rPr>
                        <a:t>六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r>
                        <a:rPr lang="zh-TW" sz="1600" kern="100" dirty="0">
                          <a:effectLst/>
                        </a:rPr>
                        <a:t>字第</a:t>
                      </a:r>
                      <a:r>
                        <a:rPr lang="en-US" sz="1600" kern="100" dirty="0">
                          <a:effectLst/>
                        </a:rPr>
                        <a:t> 1112703506-33E1</a:t>
                      </a:r>
                      <a:r>
                        <a:rPr lang="zh-TW" sz="1600" kern="100" dirty="0">
                          <a:effectLst/>
                        </a:rPr>
                        <a:t>號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1142956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="" xmlns:a16="http://schemas.microsoft.com/office/drawing/2014/main" id="{89720A5C-90AE-4700-8AAF-736FD575F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405789"/>
              </p:ext>
            </p:extLst>
          </p:nvPr>
        </p:nvGraphicFramePr>
        <p:xfrm>
          <a:off x="6501581" y="620688"/>
          <a:ext cx="5256584" cy="583264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585099">
                  <a:extLst>
                    <a:ext uri="{9D8B030D-6E8A-4147-A177-3AD203B41FA5}">
                      <a16:colId xmlns="" xmlns:a16="http://schemas.microsoft.com/office/drawing/2014/main" val="2622391156"/>
                    </a:ext>
                  </a:extLst>
                </a:gridCol>
                <a:gridCol w="3045811">
                  <a:extLst>
                    <a:ext uri="{9D8B030D-6E8A-4147-A177-3AD203B41FA5}">
                      <a16:colId xmlns="" xmlns:a16="http://schemas.microsoft.com/office/drawing/2014/main" val="2993603915"/>
                    </a:ext>
                  </a:extLst>
                </a:gridCol>
                <a:gridCol w="1625674">
                  <a:extLst>
                    <a:ext uri="{9D8B030D-6E8A-4147-A177-3AD203B41FA5}">
                      <a16:colId xmlns="" xmlns:a16="http://schemas.microsoft.com/office/drawing/2014/main" val="1835416551"/>
                    </a:ext>
                  </a:extLst>
                </a:gridCol>
              </a:tblGrid>
              <a:tr h="567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年度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本校環教法規定需上網填報時數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本校當年度填報環教時數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1312596"/>
                  </a:ext>
                </a:extLst>
              </a:tr>
              <a:tr h="1053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107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 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  <a:r>
                        <a:rPr lang="en-US" sz="1400" kern="100" dirty="0">
                          <a:effectLst/>
                        </a:rPr>
                        <a:t> x </a:t>
                      </a:r>
                      <a:r>
                        <a:rPr lang="zh-TW" sz="1400" kern="100" dirty="0">
                          <a:effectLst/>
                        </a:rPr>
                        <a:t>學生數</a:t>
                      </a:r>
                      <a:r>
                        <a:rPr lang="en-US" sz="1400" kern="100" dirty="0">
                          <a:effectLst/>
                        </a:rPr>
                        <a:t> 834</a:t>
                      </a:r>
                      <a:r>
                        <a:rPr lang="zh-TW" sz="1400" kern="100" dirty="0">
                          <a:effectLst/>
                        </a:rPr>
                        <a:t>人</a:t>
                      </a:r>
                      <a:r>
                        <a:rPr lang="en-US" sz="1400" kern="100" dirty="0">
                          <a:effectLst/>
                        </a:rPr>
                        <a:t>= 3336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 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  <a:r>
                        <a:rPr lang="en-US" sz="1400" kern="100" dirty="0">
                          <a:effectLst/>
                        </a:rPr>
                        <a:t> x </a:t>
                      </a:r>
                      <a:r>
                        <a:rPr lang="zh-TW" sz="1400" kern="100" dirty="0">
                          <a:effectLst/>
                        </a:rPr>
                        <a:t>教師數</a:t>
                      </a:r>
                      <a:r>
                        <a:rPr lang="en-US" sz="1400" kern="100" dirty="0">
                          <a:effectLst/>
                        </a:rPr>
                        <a:t>  86</a:t>
                      </a:r>
                      <a:r>
                        <a:rPr lang="zh-TW" sz="1400" kern="100" dirty="0">
                          <a:effectLst/>
                        </a:rPr>
                        <a:t>人</a:t>
                      </a:r>
                      <a:r>
                        <a:rPr lang="en-US" sz="1400" kern="100" dirty="0">
                          <a:effectLst/>
                        </a:rPr>
                        <a:t>= 344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學生實際總研習</a:t>
                      </a:r>
                      <a:r>
                        <a:rPr lang="en-US" sz="1400" kern="100">
                          <a:effectLst/>
                        </a:rPr>
                        <a:t>6050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老師實際總研習</a:t>
                      </a:r>
                      <a:r>
                        <a:rPr lang="en-US" sz="1400" kern="100">
                          <a:effectLst/>
                        </a:rPr>
                        <a:t>605.5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49957158"/>
                  </a:ext>
                </a:extLst>
              </a:tr>
              <a:tr h="1053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108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r>
                        <a:rPr lang="en-US" sz="1400" kern="100">
                          <a:effectLst/>
                        </a:rPr>
                        <a:t> x </a:t>
                      </a:r>
                      <a:r>
                        <a:rPr lang="zh-TW" sz="1400" kern="100">
                          <a:effectLst/>
                        </a:rPr>
                        <a:t>學生數</a:t>
                      </a:r>
                      <a:r>
                        <a:rPr lang="en-US" sz="1400" kern="100">
                          <a:effectLst/>
                        </a:rPr>
                        <a:t> 843</a:t>
                      </a:r>
                      <a:r>
                        <a:rPr lang="zh-TW" sz="1400" kern="100">
                          <a:effectLst/>
                        </a:rPr>
                        <a:t>人</a:t>
                      </a:r>
                      <a:r>
                        <a:rPr lang="en-US" sz="1400" kern="100">
                          <a:effectLst/>
                        </a:rPr>
                        <a:t>= 3372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r>
                        <a:rPr lang="en-US" sz="1400" kern="100">
                          <a:effectLst/>
                        </a:rPr>
                        <a:t> x </a:t>
                      </a:r>
                      <a:r>
                        <a:rPr lang="zh-TW" sz="1400" kern="100">
                          <a:effectLst/>
                        </a:rPr>
                        <a:t>教師數</a:t>
                      </a:r>
                      <a:r>
                        <a:rPr lang="en-US" sz="1400" kern="100">
                          <a:effectLst/>
                        </a:rPr>
                        <a:t>  92 </a:t>
                      </a:r>
                      <a:r>
                        <a:rPr lang="zh-TW" sz="1400" kern="100">
                          <a:effectLst/>
                        </a:rPr>
                        <a:t>人</a:t>
                      </a:r>
                      <a:r>
                        <a:rPr lang="en-US" sz="1400" kern="100">
                          <a:effectLst/>
                        </a:rPr>
                        <a:t>= 368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學生實際總研習</a:t>
                      </a:r>
                      <a:r>
                        <a:rPr lang="en-US" sz="1400" kern="100" dirty="0">
                          <a:effectLst/>
                        </a:rPr>
                        <a:t>3827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老師實際總研習</a:t>
                      </a:r>
                      <a:r>
                        <a:rPr lang="en-US" sz="1400" kern="100" dirty="0">
                          <a:effectLst/>
                        </a:rPr>
                        <a:t>919.5 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3247237"/>
                  </a:ext>
                </a:extLst>
              </a:tr>
              <a:tr h="1053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109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r>
                        <a:rPr lang="en-US" sz="1400" kern="100">
                          <a:effectLst/>
                        </a:rPr>
                        <a:t> x </a:t>
                      </a:r>
                      <a:r>
                        <a:rPr lang="zh-TW" sz="1400" kern="100">
                          <a:effectLst/>
                        </a:rPr>
                        <a:t>學生數</a:t>
                      </a:r>
                      <a:r>
                        <a:rPr lang="en-US" sz="1400" kern="100">
                          <a:effectLst/>
                        </a:rPr>
                        <a:t> 793</a:t>
                      </a:r>
                      <a:r>
                        <a:rPr lang="zh-TW" sz="1400" kern="100">
                          <a:effectLst/>
                        </a:rPr>
                        <a:t>人</a:t>
                      </a:r>
                      <a:r>
                        <a:rPr lang="en-US" sz="1400" kern="100">
                          <a:effectLst/>
                        </a:rPr>
                        <a:t>= 3172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r>
                        <a:rPr lang="en-US" sz="1400" kern="100">
                          <a:effectLst/>
                        </a:rPr>
                        <a:t> x </a:t>
                      </a:r>
                      <a:r>
                        <a:rPr lang="zh-TW" sz="1400" kern="100">
                          <a:effectLst/>
                        </a:rPr>
                        <a:t>教師數</a:t>
                      </a:r>
                      <a:r>
                        <a:rPr lang="en-US" sz="1400" kern="100">
                          <a:effectLst/>
                        </a:rPr>
                        <a:t>  95 </a:t>
                      </a:r>
                      <a:r>
                        <a:rPr lang="zh-TW" sz="1400" kern="100">
                          <a:effectLst/>
                        </a:rPr>
                        <a:t>人</a:t>
                      </a:r>
                      <a:r>
                        <a:rPr lang="en-US" sz="1400" kern="100">
                          <a:effectLst/>
                        </a:rPr>
                        <a:t>= 380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學生實際總研習</a:t>
                      </a:r>
                      <a:r>
                        <a:rPr lang="en-US" sz="1400" kern="100">
                          <a:effectLst/>
                        </a:rPr>
                        <a:t>6101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老師實際總研習</a:t>
                      </a:r>
                      <a:r>
                        <a:rPr lang="en-US" sz="1400" kern="100">
                          <a:effectLst/>
                        </a:rPr>
                        <a:t>768.5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0329141"/>
                  </a:ext>
                </a:extLst>
              </a:tr>
              <a:tr h="1053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110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r>
                        <a:rPr lang="en-US" sz="1400" kern="100">
                          <a:effectLst/>
                        </a:rPr>
                        <a:t> x </a:t>
                      </a:r>
                      <a:r>
                        <a:rPr lang="zh-TW" sz="1400" kern="100">
                          <a:effectLst/>
                        </a:rPr>
                        <a:t>學生數</a:t>
                      </a:r>
                      <a:r>
                        <a:rPr lang="en-US" sz="1400" kern="100">
                          <a:effectLst/>
                        </a:rPr>
                        <a:t> 804</a:t>
                      </a:r>
                      <a:r>
                        <a:rPr lang="zh-TW" sz="1400" kern="100">
                          <a:effectLst/>
                        </a:rPr>
                        <a:t>人</a:t>
                      </a:r>
                      <a:r>
                        <a:rPr lang="en-US" sz="1400" kern="100">
                          <a:effectLst/>
                        </a:rPr>
                        <a:t>= 3216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r>
                        <a:rPr lang="en-US" sz="1400" kern="100">
                          <a:effectLst/>
                        </a:rPr>
                        <a:t> x </a:t>
                      </a:r>
                      <a:r>
                        <a:rPr lang="zh-TW" sz="1400" kern="100">
                          <a:effectLst/>
                        </a:rPr>
                        <a:t>教師數</a:t>
                      </a:r>
                      <a:r>
                        <a:rPr lang="en-US" sz="1400" kern="100">
                          <a:effectLst/>
                        </a:rPr>
                        <a:t>  97 </a:t>
                      </a:r>
                      <a:r>
                        <a:rPr lang="zh-TW" sz="1400" kern="100">
                          <a:effectLst/>
                        </a:rPr>
                        <a:t>人</a:t>
                      </a:r>
                      <a:r>
                        <a:rPr lang="en-US" sz="1400" kern="100">
                          <a:effectLst/>
                        </a:rPr>
                        <a:t>= 388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學生實際總研習</a:t>
                      </a:r>
                      <a:r>
                        <a:rPr lang="en-US" sz="1400" kern="100">
                          <a:effectLst/>
                        </a:rPr>
                        <a:t>5198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老師實際總研習</a:t>
                      </a:r>
                      <a:r>
                        <a:rPr lang="en-US" sz="1400" kern="100">
                          <a:effectLst/>
                        </a:rPr>
                        <a:t>682.5 </a:t>
                      </a:r>
                      <a:r>
                        <a:rPr lang="zh-TW" sz="1400" kern="100">
                          <a:effectLst/>
                        </a:rPr>
                        <a:t>時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76535737"/>
                  </a:ext>
                </a:extLst>
              </a:tr>
              <a:tr h="1053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111</a:t>
                      </a:r>
                      <a:endParaRPr lang="zh-TW" sz="1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 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  <a:r>
                        <a:rPr lang="en-US" sz="1400" kern="100" dirty="0">
                          <a:effectLst/>
                        </a:rPr>
                        <a:t> x </a:t>
                      </a:r>
                      <a:r>
                        <a:rPr lang="zh-TW" sz="1400" kern="100" dirty="0">
                          <a:effectLst/>
                        </a:rPr>
                        <a:t>學生數</a:t>
                      </a:r>
                      <a:r>
                        <a:rPr lang="en-US" sz="1400" kern="100" dirty="0">
                          <a:effectLst/>
                        </a:rPr>
                        <a:t> 839</a:t>
                      </a:r>
                      <a:r>
                        <a:rPr lang="zh-TW" sz="1400" kern="100" dirty="0">
                          <a:effectLst/>
                        </a:rPr>
                        <a:t>人</a:t>
                      </a:r>
                      <a:r>
                        <a:rPr lang="en-US" sz="1400" kern="100" dirty="0">
                          <a:effectLst/>
                        </a:rPr>
                        <a:t>= 3356 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 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  <a:r>
                        <a:rPr lang="en-US" sz="1400" kern="100" dirty="0">
                          <a:effectLst/>
                        </a:rPr>
                        <a:t> x </a:t>
                      </a:r>
                      <a:r>
                        <a:rPr lang="zh-TW" sz="1400" kern="100" dirty="0">
                          <a:effectLst/>
                        </a:rPr>
                        <a:t>教師數</a:t>
                      </a:r>
                      <a:r>
                        <a:rPr lang="en-US" sz="1400" kern="100" dirty="0">
                          <a:effectLst/>
                        </a:rPr>
                        <a:t>  97 </a:t>
                      </a:r>
                      <a:r>
                        <a:rPr lang="zh-TW" sz="1400" kern="100" dirty="0">
                          <a:effectLst/>
                        </a:rPr>
                        <a:t>人</a:t>
                      </a:r>
                      <a:r>
                        <a:rPr lang="en-US" sz="1400" kern="100" dirty="0">
                          <a:effectLst/>
                        </a:rPr>
                        <a:t>= 388 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學生實際總研習</a:t>
                      </a:r>
                      <a:r>
                        <a:rPr lang="en-US" sz="1400" kern="100" dirty="0">
                          <a:effectLst/>
                        </a:rPr>
                        <a:t>3876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老師實際總研習</a:t>
                      </a:r>
                      <a:r>
                        <a:rPr lang="en-US" sz="1400" kern="100" dirty="0">
                          <a:effectLst/>
                        </a:rPr>
                        <a:t>659.5 </a:t>
                      </a:r>
                      <a:r>
                        <a:rPr lang="zh-TW" sz="1400" kern="100" dirty="0">
                          <a:effectLst/>
                        </a:rPr>
                        <a:t>時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03670497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63ED87B7-3A92-432C-9120-739F7455A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15" y="1551609"/>
            <a:ext cx="61863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桃園市大溪區僑愛國小</a:t>
            </a:r>
            <a:r>
              <a:rPr kumimoji="0" lang="en-US" altLang="zh-TW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107-110</a:t>
            </a:r>
            <a:r>
              <a:rPr kumimoji="0" lang="zh-TW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歷年環境教育實施成果統計表：</a:t>
            </a:r>
            <a:endParaRPr kumimoji="0" lang="zh-TW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壹、本校同仁通過環境教育人員認證有 </a:t>
            </a:r>
            <a:r>
              <a:rPr kumimoji="0" lang="en-US" altLang="zh-TW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4 </a:t>
            </a:r>
            <a:r>
              <a:rPr kumimoji="0" lang="zh-TW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位</a:t>
            </a:r>
            <a:r>
              <a:rPr kumimoji="0" lang="en-US" altLang="zh-TW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endParaRPr kumimoji="0" lang="en-US" altLang="zh-TW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貳、僑愛師生參與環境教育</a:t>
            </a:r>
            <a:r>
              <a:rPr kumimoji="0" lang="en-US" altLang="zh-TW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107-110</a:t>
            </a:r>
            <a:r>
              <a:rPr kumimoji="0" lang="zh-TW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時數統計：</a:t>
            </a:r>
            <a:endParaRPr kumimoji="0" lang="zh-TW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011537" y="6417678"/>
            <a:ext cx="8548595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zh-TW" altLang="en-US" b="1" dirty="0">
                <a:solidFill>
                  <a:srgbClr val="FF00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華康儷楷書" panose="03000509000000000000" pitchFamily="65" charset="-120"/>
              </a:rPr>
              <a:t>僑愛國小師生歷年均達成環境教育法所規定時數</a:t>
            </a:r>
          </a:p>
        </p:txBody>
      </p:sp>
    </p:spTree>
    <p:extLst>
      <p:ext uri="{BB962C8B-B14F-4D97-AF65-F5344CB8AC3E}">
        <p14:creationId xmlns:p14="http://schemas.microsoft.com/office/powerpoint/2010/main" val="404348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="" xmlns:a16="http://schemas.microsoft.com/office/drawing/2014/main" id="{23188F88-FDBA-45F5-BC8E-D2AB6080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446145"/>
            <a:ext cx="10157354" cy="1397000"/>
          </a:xfrm>
        </p:spPr>
        <p:txBody>
          <a:bodyPr rtlCol="0"/>
          <a:lstStyle/>
          <a:p>
            <a:r>
              <a:rPr lang="en-US" altLang="zh-TW" dirty="0"/>
              <a:t>3.</a:t>
            </a:r>
            <a:r>
              <a:rPr lang="zh-TW" altLang="zh-TW" dirty="0"/>
              <a:t>學生學習與多元展能</a:t>
            </a:r>
            <a:endParaRPr lang="zh-TW" altLang="en-US" dirty="0"/>
          </a:p>
        </p:txBody>
      </p:sp>
      <p:sp>
        <p:nvSpPr>
          <p:cNvPr id="14" name="內容預留位置 2">
            <a:extLst>
              <a:ext uri="{FF2B5EF4-FFF2-40B4-BE49-F238E27FC236}">
                <a16:creationId xmlns="" xmlns:a16="http://schemas.microsoft.com/office/drawing/2014/main" id="{B24548E8-0A2C-4520-950F-D2FF142AF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80" y="869092"/>
            <a:ext cx="10157354" cy="575072"/>
          </a:xfrm>
        </p:spPr>
        <p:txBody>
          <a:bodyPr rtlCol="0"/>
          <a:lstStyle/>
          <a:p>
            <a:r>
              <a:rPr lang="en-US" altLang="zh-TW" dirty="0"/>
              <a:t>3-1-1-4</a:t>
            </a:r>
            <a:r>
              <a:rPr lang="zh-TW" altLang="en-US" dirty="0"/>
              <a:t>大溪水資源回收中心一日研習參訪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C136A86-D584-46C6-93E8-18A3B2F9B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27" y="1444164"/>
            <a:ext cx="3359265" cy="251944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ADC375D4-E8A7-4B7E-BD20-4AB23D54C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956" y="182796"/>
            <a:ext cx="4611811" cy="34588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71C39A02-C8D6-4E4D-BE51-7DDA04892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45" y="4152468"/>
            <a:ext cx="3363648" cy="25227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83CE17EA-8D4B-45F3-A502-88D033625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252" y="3704874"/>
            <a:ext cx="4320480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課堂家長日簡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_15976124_TF03460507.potx" id="{09E4FC95-9ECF-4088-9366-EC3DE0CB6E3D}" vid="{7CBD2CEB-3ACD-441D-B7FA-742766EC5EE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課堂家長日簡報</Template>
  <TotalTime>1322</TotalTime>
  <Words>2016</Words>
  <Application>Microsoft Office PowerPoint</Application>
  <PresentationFormat>自訂</PresentationFormat>
  <Paragraphs>354</Paragraphs>
  <Slides>81</Slides>
  <Notes>81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81</vt:i4>
      </vt:variant>
    </vt:vector>
  </HeadingPairs>
  <TitlesOfParts>
    <vt:vector size="82" baseType="lpstr">
      <vt:lpstr>課堂家長日簡報</vt:lpstr>
      <vt:lpstr>PowerPoint 簡報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3.學生學習與多元展能</vt:lpstr>
      <vt:lpstr>學校視導情形摘錄</vt:lpstr>
      <vt:lpstr>學校視導情形摘錄</vt:lpstr>
      <vt:lpstr>學校視導情形摘錄</vt:lpstr>
      <vt:lpstr>學校視導情形摘錄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50</cp:revision>
  <dcterms:created xsi:type="dcterms:W3CDTF">2023-01-20T03:49:41Z</dcterms:created>
  <dcterms:modified xsi:type="dcterms:W3CDTF">2023-02-05T10:20:57Z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